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339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6" r:id="rId12"/>
    <p:sldId id="354" r:id="rId13"/>
    <p:sldId id="357" r:id="rId14"/>
    <p:sldId id="358" r:id="rId15"/>
    <p:sldId id="359" r:id="rId16"/>
    <p:sldId id="360" r:id="rId17"/>
    <p:sldId id="361" r:id="rId18"/>
    <p:sldId id="362" r:id="rId19"/>
    <p:sldId id="369" r:id="rId20"/>
    <p:sldId id="363" r:id="rId21"/>
    <p:sldId id="364" r:id="rId22"/>
    <p:sldId id="365" r:id="rId23"/>
    <p:sldId id="366" r:id="rId24"/>
    <p:sldId id="367" r:id="rId25"/>
    <p:sldId id="368" r:id="rId26"/>
    <p:sldId id="275" r:id="rId27"/>
  </p:sldIdLst>
  <p:sldSz cx="12192000" cy="6858000"/>
  <p:notesSz cx="6858000" cy="9144000"/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sman Guerrero" initials="OG" lastIdx="1" clrIdx="0">
    <p:extLst>
      <p:ext uri="{19B8F6BF-5375-455C-9EA6-DF929625EA0E}">
        <p15:presenceInfo xmlns:p15="http://schemas.microsoft.com/office/powerpoint/2012/main" userId="11ce08410e1876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7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76C39E-A15D-4583-8D23-EAA6C5952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BC8D08-BACD-4DB9-BB62-F2C9A7CA9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2AAC22-EF43-4956-AE20-79E91C61D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F2974-43B4-4364-AFBB-F2F253D511B6}" type="datetimeFigureOut">
              <a:rPr lang="es-VE" smtClean="0"/>
              <a:t>5/8/2025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99AA6A-F851-4197-BD76-E9D9B37F4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2B1505-09FD-44D8-909E-06C0A6076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F80D-B2E4-4D73-B43C-5920EA227FC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7696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CB2C8-7C8F-44DF-93ED-0EB671FC6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D4BADC7-5A8A-41F5-B6E7-23FBD5F58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A03E41-1A68-47CB-A1A4-41BD8218C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F2974-43B4-4364-AFBB-F2F253D511B6}" type="datetimeFigureOut">
              <a:rPr lang="es-VE" smtClean="0"/>
              <a:t>5/8/2025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6AD896-9C50-440C-AD75-DBB276F19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99E746-F849-4779-8BAD-3BA98AFE9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F80D-B2E4-4D73-B43C-5920EA227FC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62375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53EC24-B2DA-419E-B6E9-A16207B75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70799A9-755B-4AC6-88C8-A48907525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434939-6DD4-48EE-B8DF-F5A40BD8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F2974-43B4-4364-AFBB-F2F253D511B6}" type="datetimeFigureOut">
              <a:rPr lang="es-VE" smtClean="0"/>
              <a:t>5/8/2025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853099-F5E8-4D9E-8A2B-6171D81C2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E184D2-65AA-4370-B892-E52BB39C8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F80D-B2E4-4D73-B43C-5920EA227FC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1068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B2B2A4-0B65-4F1E-9ADC-9C116A865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F85AF5-EE50-437E-B7D9-D13EFDF94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8ED79C-8D73-46E5-B442-CB248774B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F2974-43B4-4364-AFBB-F2F253D511B6}" type="datetimeFigureOut">
              <a:rPr lang="es-VE" smtClean="0"/>
              <a:t>5/8/2025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2A5446-90C9-4787-B87D-2472A2425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06509D-B246-46A3-AC74-BF4D1A8D4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F80D-B2E4-4D73-B43C-5920EA227FC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7434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376BC8-21B5-41B4-8006-E1098A5F6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C19F46-679D-4BE7-97E5-E7B763CE4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77C9AF-FE91-4373-BC83-9F6E88736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F2974-43B4-4364-AFBB-F2F253D511B6}" type="datetimeFigureOut">
              <a:rPr lang="es-VE" smtClean="0"/>
              <a:t>5/8/2025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10A33B-40A5-4E2C-97C9-44CF5AAF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FB1D11-A294-49A9-AA6A-B696CBF99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F80D-B2E4-4D73-B43C-5920EA227FC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69740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1F5A4A-076A-475A-B666-04EB97B2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A37ED5-1D21-4059-9D51-5A1A101D7D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101917-80C0-4F41-945E-64F02BEE3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42E3B1-33F9-4AC3-91F0-9247EE36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F2974-43B4-4364-AFBB-F2F253D511B6}" type="datetimeFigureOut">
              <a:rPr lang="es-VE" smtClean="0"/>
              <a:t>5/8/2025</a:t>
            </a:fld>
            <a:endParaRPr lang="es-V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49315F-73BB-49F9-A2CF-A27A1606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CBFB2F-6D8F-4C94-93DE-80B2A5728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F80D-B2E4-4D73-B43C-5920EA227FC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3861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0AB990-D30E-4D9B-9145-D4203776A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B6395D-9FDC-4DCC-A9A1-5718F527F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60B95C-087E-48E1-921E-E1A086979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B08FDCF-7C80-40CD-B96F-E0D744EA0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AFB148D-2003-41B3-9FDD-1F807B729F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A7B8E8-5DBB-4057-8B82-9E325BF76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F2974-43B4-4364-AFBB-F2F253D511B6}" type="datetimeFigureOut">
              <a:rPr lang="es-VE" smtClean="0"/>
              <a:t>5/8/2025</a:t>
            </a:fld>
            <a:endParaRPr lang="es-V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586A725-42B1-4AD1-83B3-03D4951F9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F4404D6-CC54-450C-841A-C38409434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F80D-B2E4-4D73-B43C-5920EA227FC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55317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D81933-B8CD-4671-8158-BF5155AE0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553963-80B2-4219-BEE0-372DCC218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F2974-43B4-4364-AFBB-F2F253D511B6}" type="datetimeFigureOut">
              <a:rPr lang="es-VE" smtClean="0"/>
              <a:t>5/8/2025</a:t>
            </a:fld>
            <a:endParaRPr lang="es-V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E7B66F3-96FA-45A8-8860-A22246B15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8FB425B-8C05-41D8-BCFA-55B39B9D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F80D-B2E4-4D73-B43C-5920EA227FC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3232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D43EB17-0481-4183-B645-BE97F00AB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F2974-43B4-4364-AFBB-F2F253D511B6}" type="datetimeFigureOut">
              <a:rPr lang="es-VE" smtClean="0"/>
              <a:t>5/8/2025</a:t>
            </a:fld>
            <a:endParaRPr lang="es-V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2C82B0-9533-402C-AD67-252D1997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36928C-2D72-4B44-8F88-445C8823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F80D-B2E4-4D73-B43C-5920EA227FC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50701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D7184C-D710-4D99-BE5B-2AC950E27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F60450-8614-4CB0-8882-F4D2F2511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EE768E-51D1-4D76-B052-923BA9932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D16F5F-4288-459F-B8A4-B8F0736F6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F2974-43B4-4364-AFBB-F2F253D511B6}" type="datetimeFigureOut">
              <a:rPr lang="es-VE" smtClean="0"/>
              <a:t>5/8/2025</a:t>
            </a:fld>
            <a:endParaRPr lang="es-V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AED436-A7B3-4822-A643-53F0D0BB8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0623BD-8242-417D-B3DE-57862B72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F80D-B2E4-4D73-B43C-5920EA227FC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45081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25F8D-1525-4EAE-A380-9598BD11B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8E29496-290E-47CB-9B7D-CFB3903CCA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V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AAA97A-F673-4F7A-8791-395E9C583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1D3109-1638-4B08-8A37-5D846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F2974-43B4-4364-AFBB-F2F253D511B6}" type="datetimeFigureOut">
              <a:rPr lang="es-VE" smtClean="0"/>
              <a:t>5/8/2025</a:t>
            </a:fld>
            <a:endParaRPr lang="es-V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1032DD-A2E7-400D-91C5-004C2274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DC4336-7081-4D1E-8DA6-19429437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7F80D-B2E4-4D73-B43C-5920EA227FC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80578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34D2A08-EBE7-40DD-9195-38CA7FFCA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F5F05C-9397-4F62-9736-507EB1FF7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8F987F-2014-4AAA-BA71-77E73546A7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F2974-43B4-4364-AFBB-F2F253D511B6}" type="datetimeFigureOut">
              <a:rPr lang="es-VE" smtClean="0"/>
              <a:t>5/8/2025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8FACA1-9D4D-4DFD-9822-2D89C5006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D53C1C-C055-4591-8AD6-A1CC112AC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7F80D-B2E4-4D73-B43C-5920EA227FC1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79299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V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37E1FFE-D015-4C92-B0B6-A5368BA54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79E4782A-36D9-4FEB-986F-33CB0D7FE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 b="5748"/>
          <a:stretch/>
        </p:blipFill>
        <p:spPr bwMode="auto">
          <a:xfrm>
            <a:off x="-3" y="0"/>
            <a:ext cx="5165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6AAD2C4-4A08-421B-8978-6D0AC224D797}"/>
              </a:ext>
            </a:extLst>
          </p:cNvPr>
          <p:cNvSpPr txBox="1"/>
          <p:nvPr/>
        </p:nvSpPr>
        <p:spPr>
          <a:xfrm>
            <a:off x="5883964" y="1228398"/>
            <a:ext cx="56851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latin typeface="Montserrat SemiBold" pitchFamily="2" charset="0"/>
              </a:rPr>
              <a:t>1 Corintios 7:7 equilibra el deseo personal de Pablo por la soltería con la doctrina de la diversidad carismática.</a:t>
            </a:r>
          </a:p>
          <a:p>
            <a:pPr algn="just"/>
            <a:endParaRPr lang="es-MX" sz="2000" dirty="0">
              <a:latin typeface="Montserrat SemiBold" pitchFamily="2" charset="0"/>
            </a:endParaRPr>
          </a:p>
          <a:p>
            <a:pPr algn="just"/>
            <a:r>
              <a:rPr lang="es-MX" sz="2000" dirty="0">
                <a:latin typeface="Montserrat SemiBold" pitchFamily="2" charset="0"/>
              </a:rPr>
              <a:t>El contraste </a:t>
            </a:r>
            <a:r>
              <a:rPr lang="es-MX" sz="2000" b="1" dirty="0" err="1">
                <a:latin typeface="Montserrat SemiBold" pitchFamily="2" charset="0"/>
              </a:rPr>
              <a:t>Θέλω</a:t>
            </a:r>
            <a:r>
              <a:rPr lang="es-MX" sz="2000" b="1" dirty="0">
                <a:latin typeface="Montserrat SemiBold" pitchFamily="2" charset="0"/>
              </a:rPr>
              <a:t>… </a:t>
            </a:r>
            <a:r>
              <a:rPr lang="es-MX" sz="2000" b="1" dirty="0" err="1">
                <a:latin typeface="Montserrat SemiBold" pitchFamily="2" charset="0"/>
              </a:rPr>
              <a:t>ἀλλ</a:t>
            </a:r>
            <a:r>
              <a:rPr lang="es-MX" sz="2000" b="1" dirty="0">
                <a:latin typeface="Montserrat SemiBold" pitchFamily="2" charset="0"/>
              </a:rPr>
              <a:t>’ </a:t>
            </a:r>
            <a:r>
              <a:rPr lang="es-MX" sz="2000" b="1" dirty="0" err="1">
                <a:latin typeface="Montserrat SemiBold" pitchFamily="2" charset="0"/>
              </a:rPr>
              <a:t>ἕκ</a:t>
            </a:r>
            <a:r>
              <a:rPr lang="es-MX" sz="2000" b="1" dirty="0">
                <a:latin typeface="Montserrat SemiBold" pitchFamily="2" charset="0"/>
              </a:rPr>
              <a:t>αστος</a:t>
            </a:r>
            <a:r>
              <a:rPr lang="es-MX" sz="2000" dirty="0">
                <a:latin typeface="Montserrat SemiBold" pitchFamily="2" charset="0"/>
              </a:rPr>
              <a:t> revela que, aunque la continencia posee ventajas misioneras, </a:t>
            </a:r>
            <a:r>
              <a:rPr lang="es-MX" sz="2000" dirty="0">
                <a:latin typeface="Montserrat Black" pitchFamily="2" charset="0"/>
              </a:rPr>
              <a:t>sigue siendo un don concedido soberanamente, no un precepto normativo</a:t>
            </a:r>
            <a:r>
              <a:rPr lang="es-MX" sz="2000" dirty="0">
                <a:latin typeface="Montserrat SemiBold" pitchFamily="2" charset="0"/>
              </a:rPr>
              <a:t>.</a:t>
            </a:r>
          </a:p>
          <a:p>
            <a:pPr algn="just"/>
            <a:endParaRPr lang="es-MX" sz="2000" dirty="0">
              <a:latin typeface="Montserrat SemiBold" pitchFamily="2" charset="0"/>
            </a:endParaRPr>
          </a:p>
          <a:p>
            <a:pPr algn="just"/>
            <a:r>
              <a:rPr lang="es-MX" sz="2000" dirty="0">
                <a:latin typeface="Montserrat SemiBold" pitchFamily="2" charset="0"/>
              </a:rPr>
              <a:t>Obligar a todos los ministros a “ser como Pablo” contradiría explícitamente la lógica carismática explícita en el versículo.</a:t>
            </a:r>
          </a:p>
        </p:txBody>
      </p:sp>
    </p:spTree>
    <p:extLst>
      <p:ext uri="{BB962C8B-B14F-4D97-AF65-F5344CB8AC3E}">
        <p14:creationId xmlns:p14="http://schemas.microsoft.com/office/powerpoint/2010/main" val="149593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A472173-7A8A-4338-AB0C-AE85FEA52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4"/>
          <a:stretch/>
        </p:blipFill>
        <p:spPr bwMode="auto">
          <a:xfrm>
            <a:off x="7026230" y="0"/>
            <a:ext cx="5165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0232BE6-B5FC-4F7E-A72D-D330C0C05FBD}"/>
              </a:ext>
            </a:extLst>
          </p:cNvPr>
          <p:cNvSpPr txBox="1"/>
          <p:nvPr/>
        </p:nvSpPr>
        <p:spPr>
          <a:xfrm>
            <a:off x="649355" y="1536174"/>
            <a:ext cx="56851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s-MX" sz="2400" b="1" dirty="0">
                <a:latin typeface="Montserrat SemiBold" pitchFamily="2" charset="0"/>
              </a:rPr>
              <a:t>Todo don carismático </a:t>
            </a:r>
            <a:r>
              <a:rPr lang="es-MX" sz="2400" b="1" dirty="0">
                <a:latin typeface="Montserrat Black" pitchFamily="2" charset="0"/>
              </a:rPr>
              <a:t>lo distribuye Dios soberanamente </a:t>
            </a:r>
            <a:r>
              <a:rPr lang="es-MX" sz="2400" b="1" dirty="0">
                <a:latin typeface="Montserrat SemiBold" pitchFamily="2" charset="0"/>
              </a:rPr>
              <a:t>(1 Co 12 : 11).</a:t>
            </a:r>
          </a:p>
          <a:p>
            <a:pPr marL="457200" indent="-457200" algn="just">
              <a:buFont typeface="+mj-lt"/>
              <a:buAutoNum type="arabicPeriod"/>
            </a:pPr>
            <a:endParaRPr lang="es-MX" sz="2400" b="1" dirty="0">
              <a:latin typeface="Montserrat SemiBold" pitchFamily="2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MX" sz="2400" b="1" dirty="0">
                <a:latin typeface="Montserrat SemiBold" pitchFamily="2" charset="0"/>
              </a:rPr>
              <a:t>El celibato </a:t>
            </a:r>
            <a:r>
              <a:rPr lang="es-MX" sz="2400" b="1" dirty="0">
                <a:latin typeface="Montserrat Black" pitchFamily="2" charset="0"/>
              </a:rPr>
              <a:t>es un don carismático</a:t>
            </a:r>
            <a:r>
              <a:rPr lang="es-MX" sz="2400" b="1" dirty="0">
                <a:latin typeface="Montserrat SemiBold" pitchFamily="2" charset="0"/>
              </a:rPr>
              <a:t> (1 Co 7 : 7).</a:t>
            </a:r>
          </a:p>
          <a:p>
            <a:pPr marL="457200" indent="-457200" algn="just">
              <a:buFont typeface="+mj-lt"/>
              <a:buAutoNum type="arabicPeriod"/>
            </a:pPr>
            <a:endParaRPr lang="es-MX" sz="2400" b="1" dirty="0">
              <a:latin typeface="Montserrat SemiBold" pitchFamily="2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MX" sz="2400" b="1" dirty="0">
                <a:latin typeface="Montserrat SemiBold" pitchFamily="2" charset="0"/>
              </a:rPr>
              <a:t>El celibato no puede imponerse a todos, </a:t>
            </a:r>
            <a:r>
              <a:rPr lang="es-MX" sz="2400" b="1" dirty="0">
                <a:latin typeface="Montserrat Black" pitchFamily="2" charset="0"/>
              </a:rPr>
              <a:t>sino discernirse donde Dios lo otorga</a:t>
            </a:r>
            <a:r>
              <a:rPr lang="es-MX" sz="2400" b="1" dirty="0">
                <a:latin typeface="Montserrat SemiBold" pitchFamily="2" charset="0"/>
              </a:rPr>
              <a:t>.</a:t>
            </a:r>
            <a:endParaRPr lang="es-MX" sz="2400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19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FCD4C61-61DA-4EB8-A56C-DD483DCD4680}"/>
              </a:ext>
            </a:extLst>
          </p:cNvPr>
          <p:cNvSpPr txBox="1"/>
          <p:nvPr/>
        </p:nvSpPr>
        <p:spPr>
          <a:xfrm>
            <a:off x="1238741" y="2151728"/>
            <a:ext cx="971451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8000" dirty="0">
                <a:solidFill>
                  <a:schemeClr val="accent4">
                    <a:lumMod val="75000"/>
                  </a:schemeClr>
                </a:solidFill>
                <a:latin typeface="Montserrat Black" pitchFamily="2" charset="0"/>
              </a:rPr>
              <a:t>CONSECUENCIAS</a:t>
            </a:r>
          </a:p>
          <a:p>
            <a:pPr algn="ctr"/>
            <a:r>
              <a:rPr lang="es-MX" sz="8000" dirty="0">
                <a:solidFill>
                  <a:srgbClr val="FF0000"/>
                </a:solidFill>
                <a:latin typeface="Montserrat Black" pitchFamily="2" charset="0"/>
              </a:rPr>
              <a:t>PSICOLÓGICAS</a:t>
            </a:r>
            <a:endParaRPr lang="es-MX" sz="28700" dirty="0">
              <a:solidFill>
                <a:srgbClr val="FF0000"/>
              </a:solidFill>
              <a:latin typeface="Montserrat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ental Health, Religion &amp; Culture | Taylor &amp; Francis Online">
            <a:extLst>
              <a:ext uri="{FF2B5EF4-FFF2-40B4-BE49-F238E27FC236}">
                <a16:creationId xmlns:a16="http://schemas.microsoft.com/office/drawing/2014/main" id="{185A006D-0285-4252-920D-29EBA8F96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" y="5715"/>
            <a:ext cx="4850494" cy="685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6AAD2C4-4A08-421B-8978-6D0AC224D797}"/>
              </a:ext>
            </a:extLst>
          </p:cNvPr>
          <p:cNvSpPr txBox="1"/>
          <p:nvPr/>
        </p:nvSpPr>
        <p:spPr>
          <a:xfrm>
            <a:off x="5883964" y="766731"/>
            <a:ext cx="56851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latin typeface="Montserrat SemiBold" pitchFamily="2" charset="0"/>
              </a:rPr>
              <a:t>Una revisión integradora de la literatura siguiendo las pautas PRISMA, buscando en seis bases de datos. Incluyó 22 estudios primarios publicados entre 2013 y 2023 en inglés, portugués y español.</a:t>
            </a:r>
          </a:p>
          <a:p>
            <a:pPr algn="just"/>
            <a:endParaRPr lang="es-MX" sz="2400" dirty="0">
              <a:latin typeface="Montserrat SemiBold" pitchFamily="2" charset="0"/>
            </a:endParaRPr>
          </a:p>
          <a:p>
            <a:pPr algn="just"/>
            <a:r>
              <a:rPr lang="es-MX" sz="2400" dirty="0">
                <a:latin typeface="Montserrat SemiBold" pitchFamily="2" charset="0"/>
              </a:rPr>
              <a:t>Se identificaron problemas de salud mental como síndrome de burnout, “sequedad espiritual”, depresión y ansiedad.</a:t>
            </a:r>
          </a:p>
          <a:p>
            <a:pPr algn="just"/>
            <a:endParaRPr lang="es-MX" sz="2400" dirty="0">
              <a:latin typeface="Montserrat SemiBold" pitchFamily="2" charset="0"/>
            </a:endParaRPr>
          </a:p>
          <a:p>
            <a:pPr algn="just"/>
            <a:r>
              <a:rPr lang="es-MX" sz="1400" dirty="0">
                <a:latin typeface="Montserrat SemiBold" pitchFamily="2" charset="0"/>
              </a:rPr>
              <a:t>(https://www.tandfonline.com/doi/full/10.1080/13674676.2024.2436435?src=)</a:t>
            </a:r>
          </a:p>
        </p:txBody>
      </p:sp>
    </p:spTree>
    <p:extLst>
      <p:ext uri="{BB962C8B-B14F-4D97-AF65-F5344CB8AC3E}">
        <p14:creationId xmlns:p14="http://schemas.microsoft.com/office/powerpoint/2010/main" val="79542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16AC7DF-B820-4216-A1C7-470C469C3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 b="5748"/>
          <a:stretch/>
        </p:blipFill>
        <p:spPr bwMode="auto">
          <a:xfrm>
            <a:off x="7026230" y="0"/>
            <a:ext cx="5165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0232BE6-B5FC-4F7E-A72D-D330C0C05FBD}"/>
              </a:ext>
            </a:extLst>
          </p:cNvPr>
          <p:cNvSpPr txBox="1"/>
          <p:nvPr/>
        </p:nvSpPr>
        <p:spPr>
          <a:xfrm>
            <a:off x="649355" y="1905506"/>
            <a:ext cx="56851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>
                <a:latin typeface="Montserrat Black" pitchFamily="2" charset="0"/>
              </a:rPr>
              <a:t>PREVALENCIA DE TRASTORNOS:</a:t>
            </a:r>
            <a:r>
              <a:rPr lang="es-MX" sz="2400" b="1" dirty="0">
                <a:latin typeface="Montserrat SemiBold" pitchFamily="2" charset="0"/>
              </a:rPr>
              <a:t> meta-revisión 1990-2024 indica tasas de depresión y ansiedad algo superiores a la población general.</a:t>
            </a:r>
          </a:p>
          <a:p>
            <a:pPr algn="just"/>
            <a:endParaRPr lang="es-MX" sz="2400" b="1" dirty="0">
              <a:latin typeface="Montserrat SemiBold" pitchFamily="2" charset="0"/>
            </a:endParaRPr>
          </a:p>
          <a:p>
            <a:pPr algn="just"/>
            <a:r>
              <a:rPr lang="es-MX" sz="2400" dirty="0">
                <a:latin typeface="Montserrat SemiBold" pitchFamily="2" charset="0"/>
              </a:rPr>
              <a:t>El factor que más se repite es soledad crónica vinculada al estilo de vida célibe.</a:t>
            </a:r>
          </a:p>
        </p:txBody>
      </p:sp>
    </p:spTree>
    <p:extLst>
      <p:ext uri="{BB962C8B-B14F-4D97-AF65-F5344CB8AC3E}">
        <p14:creationId xmlns:p14="http://schemas.microsoft.com/office/powerpoint/2010/main" val="316429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809AC00B-0497-409E-8070-B82FA7A8E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 b="5748"/>
          <a:stretch/>
        </p:blipFill>
        <p:spPr bwMode="auto">
          <a:xfrm>
            <a:off x="0" y="-1"/>
            <a:ext cx="516576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6AAD2C4-4A08-421B-8978-6D0AC224D797}"/>
              </a:ext>
            </a:extLst>
          </p:cNvPr>
          <p:cNvSpPr txBox="1"/>
          <p:nvPr/>
        </p:nvSpPr>
        <p:spPr>
          <a:xfrm>
            <a:off x="5883964" y="843677"/>
            <a:ext cx="568518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dirty="0">
                <a:latin typeface="Montserrat Black" pitchFamily="2" charset="0"/>
              </a:rPr>
              <a:t>DISONANCIA MORAL SI EL VOTO SE IMPONE SIN CARISMA: </a:t>
            </a:r>
            <a:r>
              <a:rPr lang="es-MX" sz="2200" dirty="0">
                <a:latin typeface="Montserrat SemiBold" pitchFamily="2" charset="0"/>
              </a:rPr>
              <a:t>correlaciona con culpa patológica, abuso de sustancias y conductas sexuales ocultas.</a:t>
            </a:r>
          </a:p>
          <a:p>
            <a:pPr algn="just"/>
            <a:endParaRPr lang="es-MX" sz="2200" dirty="0">
              <a:latin typeface="Montserrat SemiBold" pitchFamily="2" charset="0"/>
            </a:endParaRPr>
          </a:p>
          <a:p>
            <a:pPr algn="just"/>
            <a:r>
              <a:rPr lang="es-MX" sz="2200" dirty="0">
                <a:latin typeface="Montserrat SemiBold" pitchFamily="2" charset="0"/>
              </a:rPr>
              <a:t>Richard Sipe en Un Mundo Secreto lo resume en su ficha biográfica. Sipe estima que </a:t>
            </a:r>
            <a:r>
              <a:rPr lang="es-MX" sz="2200" dirty="0">
                <a:latin typeface="Montserrat Black" pitchFamily="2" charset="0"/>
              </a:rPr>
              <a:t>más del 50% del clero no vive la continencia prometida, generando una doble vida</a:t>
            </a:r>
            <a:r>
              <a:rPr lang="es-MX" sz="2200" dirty="0">
                <a:latin typeface="Montserrat SemiBold" pitchFamily="2" charset="0"/>
              </a:rPr>
              <a:t>.</a:t>
            </a:r>
          </a:p>
          <a:p>
            <a:pPr algn="just"/>
            <a:endParaRPr lang="es-MX" sz="2200" dirty="0">
              <a:latin typeface="Montserrat SemiBold" pitchFamily="2" charset="0"/>
            </a:endParaRPr>
          </a:p>
          <a:p>
            <a:pPr algn="just"/>
            <a:r>
              <a:rPr lang="es-MX" sz="2200" dirty="0">
                <a:latin typeface="Montserrat SemiBold" pitchFamily="2" charset="0"/>
              </a:rPr>
              <a:t>Las pulsiones ignoradas emergen como conductas sexuales impropias, a menudo dirigidas a menores por su accesibilidad y vulnerabilidad</a:t>
            </a:r>
          </a:p>
        </p:txBody>
      </p:sp>
    </p:spTree>
    <p:extLst>
      <p:ext uri="{BB962C8B-B14F-4D97-AF65-F5344CB8AC3E}">
        <p14:creationId xmlns:p14="http://schemas.microsoft.com/office/powerpoint/2010/main" val="407213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C86BB3C-096D-4E70-BCA3-B166AC91C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 b="5748"/>
          <a:stretch/>
        </p:blipFill>
        <p:spPr bwMode="auto">
          <a:xfrm>
            <a:off x="7026230" y="0"/>
            <a:ext cx="5165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0232BE6-B5FC-4F7E-A72D-D330C0C05FBD}"/>
              </a:ext>
            </a:extLst>
          </p:cNvPr>
          <p:cNvSpPr txBox="1"/>
          <p:nvPr/>
        </p:nvSpPr>
        <p:spPr>
          <a:xfrm>
            <a:off x="649355" y="2090172"/>
            <a:ext cx="56851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>
                <a:latin typeface="Montserrat SemiBold" pitchFamily="2" charset="0"/>
              </a:rPr>
              <a:t>la obligatoriedad del celibato </a:t>
            </a:r>
            <a:r>
              <a:rPr lang="es-MX" sz="2400" b="1" dirty="0">
                <a:latin typeface="Montserrat Black" pitchFamily="2" charset="0"/>
              </a:rPr>
              <a:t>amplifica la brecha entre quienes poseen y quienes no poseen el don</a:t>
            </a:r>
            <a:r>
              <a:rPr lang="es-MX" sz="2400" b="1" dirty="0">
                <a:latin typeface="Montserrat SemiBold" pitchFamily="2" charset="0"/>
              </a:rPr>
              <a:t>, produciendo fatiga psíquica y estrategias de compensación poco saludables como lenguaje místico ambiguo.</a:t>
            </a:r>
            <a:endParaRPr lang="es-MX" sz="2400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6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e amor apasionado que se esconde en lo más profundo de nuestro ser. Aquí  se nos invita a caminar con ios hombres y mujeres m">
            <a:extLst>
              <a:ext uri="{FF2B5EF4-FFF2-40B4-BE49-F238E27FC236}">
                <a16:creationId xmlns:a16="http://schemas.microsoft.com/office/drawing/2014/main" id="{E39F81ED-EA1A-4ED7-B1AF-34C36A3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82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6AAD2C4-4A08-421B-8978-6D0AC224D797}"/>
              </a:ext>
            </a:extLst>
          </p:cNvPr>
          <p:cNvSpPr txBox="1"/>
          <p:nvPr/>
        </p:nvSpPr>
        <p:spPr>
          <a:xfrm>
            <a:off x="5883964" y="674400"/>
            <a:ext cx="568518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dirty="0">
                <a:latin typeface="Montserrat SemiBold" pitchFamily="2" charset="0"/>
              </a:rPr>
              <a:t>“Nos preguntamos ahora si esta experiencia mística, donde todo el ser es tomado por Dios, si esta especie de “orgasmo místico”</a:t>
            </a:r>
          </a:p>
          <a:p>
            <a:pPr algn="just"/>
            <a:endParaRPr lang="es-MX" sz="2200" dirty="0">
              <a:latin typeface="Montserrat SemiBold" pitchFamily="2" charset="0"/>
            </a:endParaRPr>
          </a:p>
          <a:p>
            <a:pPr algn="just"/>
            <a:r>
              <a:rPr lang="es-MX" sz="2200" dirty="0">
                <a:latin typeface="Montserrat SemiBold" pitchFamily="2" charset="0"/>
              </a:rPr>
              <a:t>“En los momentos del orgasmo, él suele emitir gruñidos agresivos; ella, un balbuceo infantil o suspiros… La mujer requiere más tiempo, más dedicación; le hace falta que el varón le dedique un plus después que él haya alcanzado su propia satisfacción…”</a:t>
            </a:r>
          </a:p>
          <a:p>
            <a:pPr algn="just"/>
            <a:endParaRPr lang="es-MX" sz="2200" dirty="0">
              <a:latin typeface="Montserrat SemiBold" pitchFamily="2" charset="0"/>
            </a:endParaRPr>
          </a:p>
          <a:p>
            <a:pPr algn="just"/>
            <a:r>
              <a:rPr lang="es-MX" sz="1600" i="1" dirty="0">
                <a:latin typeface="Montserrat SemiBold" pitchFamily="2" charset="0"/>
              </a:rPr>
              <a:t>(La Pasión Mística, </a:t>
            </a:r>
            <a:r>
              <a:rPr lang="es-MX" sz="1600" i="1" dirty="0" err="1">
                <a:latin typeface="Montserrat SemiBold" pitchFamily="2" charset="0"/>
              </a:rPr>
              <a:t>Cap</a:t>
            </a:r>
            <a:r>
              <a:rPr lang="es-MX" sz="1600" i="1" dirty="0">
                <a:latin typeface="Montserrat SemiBold" pitchFamily="2" charset="0"/>
              </a:rPr>
              <a:t> 7 y 8, Víctor Manuel Fernández)</a:t>
            </a:r>
          </a:p>
        </p:txBody>
      </p:sp>
    </p:spTree>
    <p:extLst>
      <p:ext uri="{BB962C8B-B14F-4D97-AF65-F5344CB8AC3E}">
        <p14:creationId xmlns:p14="http://schemas.microsoft.com/office/powerpoint/2010/main" val="197991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l libro de la vida (Spanish Edition)">
            <a:extLst>
              <a:ext uri="{FF2B5EF4-FFF2-40B4-BE49-F238E27FC236}">
                <a16:creationId xmlns:a16="http://schemas.microsoft.com/office/drawing/2014/main" id="{8DC92738-320F-4923-8AA5-2E0E7AC13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17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0232BE6-B5FC-4F7E-A72D-D330C0C05FBD}"/>
              </a:ext>
            </a:extLst>
          </p:cNvPr>
          <p:cNvSpPr txBox="1"/>
          <p:nvPr/>
        </p:nvSpPr>
        <p:spPr>
          <a:xfrm>
            <a:off x="649355" y="828288"/>
            <a:ext cx="568518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latin typeface="Montserrat SemiBold" pitchFamily="2" charset="0"/>
              </a:rPr>
              <a:t>“</a:t>
            </a:r>
            <a:r>
              <a:rPr lang="es-MX" sz="2400" dirty="0" err="1">
                <a:latin typeface="Montserrat SemiBold" pitchFamily="2" charset="0"/>
              </a:rPr>
              <a:t>Veíale</a:t>
            </a:r>
            <a:r>
              <a:rPr lang="es-MX" sz="2400" dirty="0">
                <a:latin typeface="Montserrat SemiBold" pitchFamily="2" charset="0"/>
              </a:rPr>
              <a:t> en las manos </a:t>
            </a:r>
            <a:r>
              <a:rPr lang="es-MX" sz="2400" dirty="0">
                <a:latin typeface="Montserrat Black" pitchFamily="2" charset="0"/>
              </a:rPr>
              <a:t>un dardo de oro largo</a:t>
            </a:r>
            <a:r>
              <a:rPr lang="es-MX" sz="2400" dirty="0">
                <a:latin typeface="Montserrat SemiBold" pitchFamily="2" charset="0"/>
              </a:rPr>
              <a:t>, y al cabo del hierro me parecía haber un poco de fuego. </a:t>
            </a:r>
            <a:r>
              <a:rPr lang="es-MX" sz="2400" dirty="0">
                <a:latin typeface="Montserrat Black" pitchFamily="2" charset="0"/>
              </a:rPr>
              <a:t>Parecía que me lo metía por el corazón</a:t>
            </a:r>
            <a:r>
              <a:rPr lang="es-MX" sz="2400" dirty="0">
                <a:latin typeface="Montserrat SemiBold" pitchFamily="2" charset="0"/>
              </a:rPr>
              <a:t>… cuando le sacaba, me dejaba toda abrasada en grandísimo amor de Dios. </a:t>
            </a:r>
            <a:r>
              <a:rPr lang="es-MX" sz="2400" dirty="0">
                <a:latin typeface="Montserrat Black" pitchFamily="2" charset="0"/>
              </a:rPr>
              <a:t>El dolor era tan grande que me hacía gemir</a:t>
            </a:r>
            <a:r>
              <a:rPr lang="es-MX" sz="2400" dirty="0">
                <a:latin typeface="Montserrat SemiBold" pitchFamily="2" charset="0"/>
              </a:rPr>
              <a:t>, y con todo eso, la suavidad de este grandísimo dolor es tan excesiva, que no se puede desear que se quite.”</a:t>
            </a:r>
          </a:p>
          <a:p>
            <a:pPr algn="just"/>
            <a:endParaRPr lang="es-MX" sz="2400" dirty="0">
              <a:latin typeface="Montserrat SemiBold" pitchFamily="2" charset="0"/>
            </a:endParaRPr>
          </a:p>
          <a:p>
            <a:pPr algn="just"/>
            <a:r>
              <a:rPr lang="es-MX" i="1" dirty="0">
                <a:latin typeface="Montserrat SemiBold" pitchFamily="2" charset="0"/>
              </a:rPr>
              <a:t>(Teresa de Jesús, El Libro de la vida, </a:t>
            </a:r>
            <a:r>
              <a:rPr lang="es-MX" i="1" dirty="0" err="1">
                <a:latin typeface="Montserrat SemiBold" pitchFamily="2" charset="0"/>
              </a:rPr>
              <a:t>Cap</a:t>
            </a:r>
            <a:r>
              <a:rPr lang="es-MX" i="1" dirty="0">
                <a:latin typeface="Montserrat SemiBold" pitchFamily="2" charset="0"/>
              </a:rPr>
              <a:t> 29)</a:t>
            </a:r>
          </a:p>
        </p:txBody>
      </p:sp>
    </p:spTree>
    <p:extLst>
      <p:ext uri="{BB962C8B-B14F-4D97-AF65-F5344CB8AC3E}">
        <p14:creationId xmlns:p14="http://schemas.microsoft.com/office/powerpoint/2010/main" val="200703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7F8F017-0E10-4EE6-94CE-AA92408BF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4B9CAFF-8BF4-4DB1-A9EA-4C7145945A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r="26349"/>
          <a:stretch/>
        </p:blipFill>
        <p:spPr>
          <a:xfrm>
            <a:off x="8258629" y="1600288"/>
            <a:ext cx="3672114" cy="36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FCD4C61-61DA-4EB8-A56C-DD483DCD4680}"/>
              </a:ext>
            </a:extLst>
          </p:cNvPr>
          <p:cNvSpPr txBox="1"/>
          <p:nvPr/>
        </p:nvSpPr>
        <p:spPr>
          <a:xfrm>
            <a:off x="1657926" y="1882423"/>
            <a:ext cx="8876148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1500" dirty="0">
                <a:solidFill>
                  <a:schemeClr val="accent4">
                    <a:lumMod val="75000"/>
                  </a:schemeClr>
                </a:solidFill>
                <a:latin typeface="Montserrat Black" pitchFamily="2" charset="0"/>
              </a:rPr>
              <a:t>EXÉGESIS</a:t>
            </a:r>
          </a:p>
          <a:p>
            <a:pPr algn="ctr"/>
            <a:r>
              <a:rPr lang="es-MX" sz="8000" dirty="0">
                <a:latin typeface="Montserrat Black" pitchFamily="2" charset="0"/>
              </a:rPr>
              <a:t>DE </a:t>
            </a:r>
            <a:r>
              <a:rPr lang="es-MX" sz="8000" dirty="0">
                <a:solidFill>
                  <a:srgbClr val="FF0000"/>
                </a:solidFill>
                <a:latin typeface="Montserrat Black" pitchFamily="2" charset="0"/>
              </a:rPr>
              <a:t>LOS TEXTOS</a:t>
            </a:r>
            <a:endParaRPr lang="es-MX" sz="28700" dirty="0">
              <a:solidFill>
                <a:srgbClr val="FF0000"/>
              </a:solidFill>
              <a:latin typeface="Montserrat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23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FCD4C61-61DA-4EB8-A56C-DD483DCD4680}"/>
              </a:ext>
            </a:extLst>
          </p:cNvPr>
          <p:cNvSpPr txBox="1"/>
          <p:nvPr/>
        </p:nvSpPr>
        <p:spPr>
          <a:xfrm>
            <a:off x="1426292" y="2028617"/>
            <a:ext cx="933941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8800" dirty="0">
                <a:solidFill>
                  <a:schemeClr val="accent4">
                    <a:lumMod val="75000"/>
                  </a:schemeClr>
                </a:solidFill>
                <a:latin typeface="Montserrat Black" pitchFamily="2" charset="0"/>
              </a:rPr>
              <a:t>SEMINARISTAS</a:t>
            </a:r>
          </a:p>
          <a:p>
            <a:pPr algn="ctr"/>
            <a:r>
              <a:rPr lang="es-MX" sz="8800" dirty="0">
                <a:solidFill>
                  <a:srgbClr val="FF0000"/>
                </a:solidFill>
                <a:latin typeface="Montserrat Black" pitchFamily="2" charset="0"/>
              </a:rPr>
              <a:t>GAY</a:t>
            </a:r>
            <a:r>
              <a:rPr lang="es-MX" sz="8800" dirty="0">
                <a:latin typeface="Montserrat Black" pitchFamily="2" charset="0"/>
              </a:rPr>
              <a:t>TORADES</a:t>
            </a:r>
            <a:endParaRPr lang="es-MX" sz="34400" dirty="0">
              <a:latin typeface="Montserrat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47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odoma: Poder y escándalo en el Vaticano / In the Closet of the Vatican:  Power, Homosexuality, Hypocrisy by Frederic Martel: 9788417541767 | ...">
            <a:extLst>
              <a:ext uri="{FF2B5EF4-FFF2-40B4-BE49-F238E27FC236}">
                <a16:creationId xmlns:a16="http://schemas.microsoft.com/office/drawing/2014/main" id="{CD5F6F02-CE11-4E82-A59A-C26D971E5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1" y="0"/>
            <a:ext cx="4373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6AAD2C4-4A08-421B-8978-6D0AC224D797}"/>
              </a:ext>
            </a:extLst>
          </p:cNvPr>
          <p:cNvSpPr txBox="1"/>
          <p:nvPr/>
        </p:nvSpPr>
        <p:spPr>
          <a:xfrm>
            <a:off x="5883964" y="982177"/>
            <a:ext cx="568518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latin typeface="Montserrat SemiBold" pitchFamily="2" charset="0"/>
              </a:rPr>
              <a:t>Según una investigación realizada en más de 30 países alrededor del mundo, incluido en eso países la sede del mismísimo Vaticano durante aproximadamente 4 años que duró la investigación, publicada por Frederic Martel en su libro SODOMA, Poder Y Escándalo En El Vaticano, llegó a la conclusión de que alrededor del 80% de los sacerdotes pertenecientes al Vaticano, son homosexuales.</a:t>
            </a:r>
            <a:endParaRPr lang="es-MX" i="1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0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atholic Church Sex Abuse Cover-Up Linked to Secret Gay Culture: 'Everyone  Is Protecting His Own Little Secret' - Newsweek">
            <a:extLst>
              <a:ext uri="{FF2B5EF4-FFF2-40B4-BE49-F238E27FC236}">
                <a16:creationId xmlns:a16="http://schemas.microsoft.com/office/drawing/2014/main" id="{036C9A2D-6328-4908-AAE5-C0F86CFCE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8" r="12338"/>
          <a:stretch/>
        </p:blipFill>
        <p:spPr bwMode="auto">
          <a:xfrm>
            <a:off x="7026230" y="0"/>
            <a:ext cx="51657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0232BE6-B5FC-4F7E-A72D-D330C0C05FBD}"/>
              </a:ext>
            </a:extLst>
          </p:cNvPr>
          <p:cNvSpPr txBox="1"/>
          <p:nvPr/>
        </p:nvSpPr>
        <p:spPr>
          <a:xfrm>
            <a:off x="649355" y="1166843"/>
            <a:ext cx="56851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latin typeface="Montserrat SemiBold" pitchFamily="2" charset="0"/>
              </a:rPr>
              <a:t>Martel realizó una extensa investigación basada en entrevistas a cerca de 1.500 personas del entorno papal y de 30 países. Entre los entrevistados se encontraban 41 cardenales, 52 obispos y monseñores, 45 nuncios apostólicos y más de 200 sacerdotes y seminaristas, representando una amplia gama de perspectivas dentro de la jerarquía eclesiástica.</a:t>
            </a:r>
            <a:endParaRPr lang="es-MX" i="1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13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odoma: Poder y escándalo en el Vaticano / In the Closet of the Vatican:  Power, Homosexuality, Hypocrisy by Frederic Martel: 9788417541767 | ...">
            <a:extLst>
              <a:ext uri="{FF2B5EF4-FFF2-40B4-BE49-F238E27FC236}">
                <a16:creationId xmlns:a16="http://schemas.microsoft.com/office/drawing/2014/main" id="{27564D58-F30A-461B-9F7F-BDC89C3D7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1" y="0"/>
            <a:ext cx="4373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6AAD2C4-4A08-421B-8978-6D0AC224D797}"/>
              </a:ext>
            </a:extLst>
          </p:cNvPr>
          <p:cNvSpPr txBox="1"/>
          <p:nvPr/>
        </p:nvSpPr>
        <p:spPr>
          <a:xfrm>
            <a:off x="5883964" y="1905506"/>
            <a:ext cx="56851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latin typeface="Montserrat SemiBold" pitchFamily="2" charset="0"/>
              </a:rPr>
              <a:t>“En mi opinión nadie puede entender el Vaticano y la Iglesia católica sin la clave de lectura homosexual(...) Hoy todos lo saben, incluido el círculo del Papa.”</a:t>
            </a:r>
          </a:p>
          <a:p>
            <a:pPr algn="just"/>
            <a:endParaRPr lang="es-MX" sz="2400" dirty="0">
              <a:latin typeface="Montserrat SemiBold" pitchFamily="2" charset="0"/>
            </a:endParaRPr>
          </a:p>
          <a:p>
            <a:pPr algn="just"/>
            <a:r>
              <a:rPr lang="es-MX" sz="2400" dirty="0">
                <a:latin typeface="Montserrat SemiBold" pitchFamily="2" charset="0"/>
              </a:rPr>
              <a:t>Prólogo</a:t>
            </a:r>
            <a:endParaRPr lang="es-MX" i="1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86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rancesco Lepore - Wikipedia">
            <a:extLst>
              <a:ext uri="{FF2B5EF4-FFF2-40B4-BE49-F238E27FC236}">
                <a16:creationId xmlns:a16="http://schemas.microsoft.com/office/drawing/2014/main" id="{95264334-89F4-4336-8277-0F12D0392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3873" y="0"/>
            <a:ext cx="5070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0232BE6-B5FC-4F7E-A72D-D330C0C05FBD}"/>
              </a:ext>
            </a:extLst>
          </p:cNvPr>
          <p:cNvSpPr txBox="1"/>
          <p:nvPr/>
        </p:nvSpPr>
        <p:spPr>
          <a:xfrm>
            <a:off x="649355" y="1905506"/>
            <a:ext cx="56851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latin typeface="Montserrat SemiBold" pitchFamily="2" charset="0"/>
              </a:rPr>
              <a:t>“En Roma estaba solo, y fue allí donde descubrí el secreto: los curas solían llevar vidas disolutas. Era un mundo totalmente nuevo para mí. Empecé una relación con un cura que duró 5 meses.”</a:t>
            </a:r>
          </a:p>
          <a:p>
            <a:pPr algn="just"/>
            <a:endParaRPr lang="es-MX" sz="2400" dirty="0">
              <a:latin typeface="Montserrat SemiBold" pitchFamily="2" charset="0"/>
            </a:endParaRPr>
          </a:p>
          <a:p>
            <a:pPr algn="just"/>
            <a:r>
              <a:rPr lang="es-MX" sz="2400" dirty="0">
                <a:latin typeface="Montserrat SemiBold" pitchFamily="2" charset="0"/>
              </a:rPr>
              <a:t>Ex Sacerdote Francesco </a:t>
            </a:r>
            <a:r>
              <a:rPr lang="es-MX" sz="2400" dirty="0" err="1">
                <a:latin typeface="Montserrat SemiBold" pitchFamily="2" charset="0"/>
              </a:rPr>
              <a:t>Lepore</a:t>
            </a:r>
            <a:endParaRPr lang="es-MX" i="1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49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Vatican fires gay priest over 'irresponsible' coming out">
            <a:extLst>
              <a:ext uri="{FF2B5EF4-FFF2-40B4-BE49-F238E27FC236}">
                <a16:creationId xmlns:a16="http://schemas.microsoft.com/office/drawing/2014/main" id="{84B6F5FD-2D4A-42D5-8732-F280983D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8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6AAD2C4-4A08-421B-8978-6D0AC224D797}"/>
              </a:ext>
            </a:extLst>
          </p:cNvPr>
          <p:cNvSpPr txBox="1"/>
          <p:nvPr/>
        </p:nvSpPr>
        <p:spPr>
          <a:xfrm>
            <a:off x="5883964" y="1351508"/>
            <a:ext cx="56851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 err="1">
                <a:latin typeface="Montserrat SemiBold" pitchFamily="2" charset="0"/>
              </a:rPr>
              <a:t>Krzysztof</a:t>
            </a:r>
            <a:r>
              <a:rPr lang="es-MX" sz="2400" dirty="0">
                <a:latin typeface="Montserrat SemiBold" pitchFamily="2" charset="0"/>
              </a:rPr>
              <a:t> </a:t>
            </a:r>
            <a:r>
              <a:rPr lang="es-MX" sz="2400" dirty="0" err="1">
                <a:latin typeface="Montserrat SemiBold" pitchFamily="2" charset="0"/>
              </a:rPr>
              <a:t>Charamsa</a:t>
            </a:r>
            <a:r>
              <a:rPr lang="es-MX" sz="2400" dirty="0">
                <a:latin typeface="Montserrat SemiBold" pitchFamily="2" charset="0"/>
              </a:rPr>
              <a:t> miembro de la</a:t>
            </a:r>
          </a:p>
          <a:p>
            <a:pPr algn="just"/>
            <a:r>
              <a:rPr lang="es-MX" sz="2400" dirty="0">
                <a:latin typeface="Montserrat SemiBold" pitchFamily="2" charset="0"/>
              </a:rPr>
              <a:t>Congregación para la Doctrina de la Fe y profesor en las universidades pontificias, convocó en 2015 una conferencia de prensa en un restaurante del centro de Roma para anunciar su homosexualidad y presentar a su compañero sentimental. Lo hizo apoyado por el Global Network </a:t>
            </a:r>
            <a:r>
              <a:rPr lang="es-MX" sz="2400" dirty="0" err="1">
                <a:latin typeface="Montserrat SemiBold" pitchFamily="2" charset="0"/>
              </a:rPr>
              <a:t>of</a:t>
            </a:r>
            <a:r>
              <a:rPr lang="es-MX" sz="2400" dirty="0">
                <a:latin typeface="Montserrat SemiBold" pitchFamily="2" charset="0"/>
              </a:rPr>
              <a:t> </a:t>
            </a:r>
            <a:r>
              <a:rPr lang="es-MX" sz="2400" dirty="0" err="1">
                <a:latin typeface="Montserrat SemiBold" pitchFamily="2" charset="0"/>
              </a:rPr>
              <a:t>Rainbow</a:t>
            </a:r>
            <a:r>
              <a:rPr lang="es-MX" sz="2400" dirty="0">
                <a:latin typeface="Montserrat SemiBold" pitchFamily="2" charset="0"/>
              </a:rPr>
              <a:t> </a:t>
            </a:r>
            <a:r>
              <a:rPr lang="es-MX" sz="2400" dirty="0" err="1">
                <a:latin typeface="Montserrat SemiBold" pitchFamily="2" charset="0"/>
              </a:rPr>
              <a:t>Catholics</a:t>
            </a:r>
            <a:r>
              <a:rPr lang="es-MX" sz="2400" dirty="0">
                <a:latin typeface="Montserrat SemiBold" pitchFamily="2" charset="0"/>
              </a:rPr>
              <a:t>.</a:t>
            </a:r>
            <a:endParaRPr lang="es-MX" i="1" dirty="0">
              <a:latin typeface="Montserrat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45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37E1FFE-D015-4C92-B0B6-A5368BA54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DF48BD7-205D-4D2F-B258-EBA0B2510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 b="5748"/>
          <a:stretch/>
        </p:blipFill>
        <p:spPr bwMode="auto">
          <a:xfrm>
            <a:off x="7026230" y="0"/>
            <a:ext cx="5165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0232BE6-B5FC-4F7E-A72D-D330C0C05FBD}"/>
              </a:ext>
            </a:extLst>
          </p:cNvPr>
          <p:cNvSpPr txBox="1"/>
          <p:nvPr/>
        </p:nvSpPr>
        <p:spPr>
          <a:xfrm>
            <a:off x="649355" y="1474619"/>
            <a:ext cx="568518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latin typeface="Montserrat SemiBold" pitchFamily="2" charset="0"/>
              </a:rPr>
              <a:t>“</a:t>
            </a:r>
            <a:r>
              <a:rPr lang="es-MX" sz="2400" dirty="0">
                <a:latin typeface="Montserrat Black" pitchFamily="2" charset="0"/>
              </a:rPr>
              <a:t>Me sedujiste</a:t>
            </a:r>
            <a:r>
              <a:rPr lang="es-MX" sz="2400" dirty="0">
                <a:latin typeface="Montserrat SemiBold" pitchFamily="2" charset="0"/>
              </a:rPr>
              <a:t>, Señor, y </a:t>
            </a:r>
            <a:r>
              <a:rPr lang="es-MX" sz="2400" dirty="0">
                <a:latin typeface="Montserrat Black" pitchFamily="2" charset="0"/>
              </a:rPr>
              <a:t>quedé seducido</a:t>
            </a:r>
            <a:r>
              <a:rPr lang="es-MX" sz="2400" dirty="0">
                <a:latin typeface="Montserrat SemiBold" pitchFamily="2" charset="0"/>
              </a:rPr>
              <a:t>; me agarraste con fuerza y me sometiste. Yo era objeto de mofa todo el día, todo el mundo se burlaba de mí.”</a:t>
            </a:r>
          </a:p>
          <a:p>
            <a:pPr algn="just"/>
            <a:endParaRPr lang="es-MX" sz="2800" b="1" dirty="0">
              <a:latin typeface="Montserrat SemiBold" pitchFamily="2" charset="0"/>
            </a:endParaRPr>
          </a:p>
          <a:p>
            <a:pPr algn="just"/>
            <a:r>
              <a:rPr lang="he-IL" sz="2800" b="1" dirty="0">
                <a:solidFill>
                  <a:srgbClr val="FF0000"/>
                </a:solidFill>
                <a:latin typeface="Montserrat SemiBold" pitchFamily="2" charset="0"/>
              </a:rPr>
              <a:t>פִּתִּיתַנִי</a:t>
            </a:r>
            <a:r>
              <a:rPr lang="he-IL" sz="2800" b="1" dirty="0">
                <a:latin typeface="Montserrat SemiBold" pitchFamily="2" charset="0"/>
              </a:rPr>
              <a:t> יְהוָה </a:t>
            </a:r>
            <a:r>
              <a:rPr lang="he-IL" sz="2800" b="1" dirty="0">
                <a:solidFill>
                  <a:srgbClr val="FF0000"/>
                </a:solidFill>
                <a:latin typeface="Montserrat SemiBold" pitchFamily="2" charset="0"/>
              </a:rPr>
              <a:t>וָאֻפָּתָּה</a:t>
            </a:r>
            <a:r>
              <a:rPr lang="he-IL" sz="2800" b="1" dirty="0">
                <a:latin typeface="Montserrat SemiBold" pitchFamily="2" charset="0"/>
              </a:rPr>
              <a:t> ׀ חֲזַקְתַּנִי וַתּוּכָל לִי ׀ הָיִיתִי לִשְׂחוֹק כָּל־הַיּוֹם כֻּלֹּה לֹעֵג לִי</a:t>
            </a:r>
            <a:endParaRPr lang="es-MX" sz="2800" b="1" dirty="0">
              <a:latin typeface="Montserrat SemiBold" pitchFamily="2" charset="0"/>
            </a:endParaRPr>
          </a:p>
          <a:p>
            <a:pPr algn="just"/>
            <a:endParaRPr lang="es-MX" sz="2200" dirty="0">
              <a:latin typeface="Montserrat SemiBold" pitchFamily="2" charset="0"/>
            </a:endParaRPr>
          </a:p>
          <a:p>
            <a:pPr algn="just"/>
            <a:r>
              <a:rPr lang="es-MX" sz="2200" dirty="0">
                <a:latin typeface="Montserrat SemiBold" pitchFamily="2" charset="0"/>
              </a:rPr>
              <a:t>Jeremías 20:7 LBLA</a:t>
            </a:r>
          </a:p>
        </p:txBody>
      </p:sp>
    </p:spTree>
    <p:extLst>
      <p:ext uri="{BB962C8B-B14F-4D97-AF65-F5344CB8AC3E}">
        <p14:creationId xmlns:p14="http://schemas.microsoft.com/office/powerpoint/2010/main" val="267131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36A9060-EB7B-4D2D-B952-210817F13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 b="5748"/>
          <a:stretch/>
        </p:blipFill>
        <p:spPr bwMode="auto">
          <a:xfrm>
            <a:off x="0" y="-1"/>
            <a:ext cx="516576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6AAD2C4-4A08-421B-8978-6D0AC224D797}"/>
              </a:ext>
            </a:extLst>
          </p:cNvPr>
          <p:cNvSpPr txBox="1"/>
          <p:nvPr/>
        </p:nvSpPr>
        <p:spPr>
          <a:xfrm>
            <a:off x="5883964" y="289679"/>
            <a:ext cx="5685181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dirty="0">
                <a:latin typeface="Montserrat SemiBold" pitchFamily="2" charset="0"/>
              </a:rPr>
              <a:t>El verbo </a:t>
            </a:r>
            <a:r>
              <a:rPr lang="he-IL" sz="2800" b="1" dirty="0">
                <a:solidFill>
                  <a:srgbClr val="FF0000"/>
                </a:solidFill>
                <a:latin typeface="Montserrat SemiBold" pitchFamily="2" charset="0"/>
              </a:rPr>
              <a:t>פתה</a:t>
            </a:r>
            <a:r>
              <a:rPr lang="es-MX" sz="2200" dirty="0">
                <a:solidFill>
                  <a:srgbClr val="FF0000"/>
                </a:solidFill>
                <a:latin typeface="Montserrat SemiBold" pitchFamily="2" charset="0"/>
              </a:rPr>
              <a:t> </a:t>
            </a:r>
            <a:r>
              <a:rPr lang="es-MX" sz="2200" dirty="0" err="1">
                <a:solidFill>
                  <a:srgbClr val="FF0000"/>
                </a:solidFill>
                <a:latin typeface="Montserrat SemiBold" pitchFamily="2" charset="0"/>
              </a:rPr>
              <a:t>pāthâ</a:t>
            </a:r>
            <a:r>
              <a:rPr lang="es-MX" sz="2200" dirty="0">
                <a:latin typeface="Montserrat SemiBold" pitchFamily="2" charset="0"/>
              </a:rPr>
              <a:t> </a:t>
            </a:r>
            <a:r>
              <a:rPr lang="es-MX" sz="2200" dirty="0">
                <a:latin typeface="Montserrat Black" pitchFamily="2" charset="0"/>
              </a:rPr>
              <a:t>no sugiere un “encandilar” romántico, sino un engaño hábil que doblega la resistencia de la otra persona</a:t>
            </a:r>
            <a:r>
              <a:rPr lang="es-MX" sz="2200" dirty="0">
                <a:latin typeface="Montserrat SemiBold" pitchFamily="2" charset="0"/>
              </a:rPr>
              <a:t>.</a:t>
            </a:r>
          </a:p>
          <a:p>
            <a:pPr algn="just"/>
            <a:endParaRPr lang="es-MX" sz="2200" dirty="0">
              <a:latin typeface="Montserrat SemiBold" pitchFamily="2" charset="0"/>
            </a:endParaRPr>
          </a:p>
          <a:p>
            <a:pPr algn="just"/>
            <a:r>
              <a:rPr lang="es-MX" sz="2200" dirty="0">
                <a:latin typeface="Montserrat SemiBold" pitchFamily="2" charset="0"/>
              </a:rPr>
              <a:t>En Éxodo 22:16-17 designa al hombre que “embauca” a la doncella para acostarse con ella.</a:t>
            </a:r>
          </a:p>
          <a:p>
            <a:pPr algn="just"/>
            <a:endParaRPr lang="es-MX" sz="2200" dirty="0">
              <a:latin typeface="Montserrat SemiBold" pitchFamily="2" charset="0"/>
            </a:endParaRPr>
          </a:p>
          <a:p>
            <a:pPr algn="just"/>
            <a:r>
              <a:rPr lang="es-MX" sz="2200" dirty="0">
                <a:latin typeface="Montserrat SemiBold" pitchFamily="2" charset="0"/>
              </a:rPr>
              <a:t>En Jueces 16:5 se usa el mismo verbo para describir el engaño de Dalila contra Sansón.</a:t>
            </a:r>
          </a:p>
          <a:p>
            <a:pPr algn="just"/>
            <a:endParaRPr lang="es-MX" sz="2200" dirty="0">
              <a:latin typeface="Montserrat SemiBold" pitchFamily="2" charset="0"/>
            </a:endParaRPr>
          </a:p>
          <a:p>
            <a:pPr algn="just"/>
            <a:r>
              <a:rPr lang="es-MX" sz="2200" dirty="0">
                <a:latin typeface="Montserrat SemiBold" pitchFamily="2" charset="0"/>
              </a:rPr>
              <a:t>en Proverbios 7:21, la ramera que “lo sedujo con halagos” hasta atraparlo. </a:t>
            </a:r>
          </a:p>
          <a:p>
            <a:pPr algn="just"/>
            <a:endParaRPr lang="es-MX" sz="2200" dirty="0">
              <a:latin typeface="Montserrat SemiBold" pitchFamily="2" charset="0"/>
            </a:endParaRPr>
          </a:p>
          <a:p>
            <a:pPr algn="just"/>
            <a:r>
              <a:rPr lang="es-MX" sz="2200" dirty="0">
                <a:latin typeface="Montserrat SemiBold" pitchFamily="2" charset="0"/>
              </a:rPr>
              <a:t>La víctima siempre termina perjudicada.</a:t>
            </a:r>
          </a:p>
        </p:txBody>
      </p:sp>
    </p:spTree>
    <p:extLst>
      <p:ext uri="{BB962C8B-B14F-4D97-AF65-F5344CB8AC3E}">
        <p14:creationId xmlns:p14="http://schemas.microsoft.com/office/powerpoint/2010/main" val="48860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CD1F73C-0F6D-4F8E-A92A-DBA941586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4"/>
          <a:stretch/>
        </p:blipFill>
        <p:spPr bwMode="auto">
          <a:xfrm>
            <a:off x="7026230" y="0"/>
            <a:ext cx="5165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0232BE6-B5FC-4F7E-A72D-D330C0C05FBD}"/>
              </a:ext>
            </a:extLst>
          </p:cNvPr>
          <p:cNvSpPr txBox="1"/>
          <p:nvPr/>
        </p:nvSpPr>
        <p:spPr>
          <a:xfrm>
            <a:off x="649355" y="1459230"/>
            <a:ext cx="568518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Montserrat SemiBold" pitchFamily="2" charset="0"/>
              </a:rPr>
              <a:t>Acción unilateral de YHWH: el profeta siente que Dios lo envolvió con artimañas.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400" dirty="0">
              <a:latin typeface="Montserrat SemiBold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200" dirty="0">
                <a:latin typeface="Montserrat SemiBold" pitchFamily="2" charset="0"/>
              </a:rPr>
              <a:t>Pasividad total del profeta: “quedé engañado”, no “me dejé convencer”.</a:t>
            </a:r>
          </a:p>
          <a:p>
            <a:pPr algn="just"/>
            <a:endParaRPr lang="es-MX" sz="2200" dirty="0">
              <a:latin typeface="Montserrat SemiBold" pitchFamily="2" charset="0"/>
            </a:endParaRPr>
          </a:p>
          <a:p>
            <a:pPr algn="just"/>
            <a:r>
              <a:rPr lang="es-MX" sz="2200" dirty="0">
                <a:latin typeface="Montserrat SemiBold" pitchFamily="2" charset="0"/>
              </a:rPr>
              <a:t>La frase paralela </a:t>
            </a:r>
            <a:r>
              <a:rPr lang="he-IL" sz="2200" b="1" dirty="0">
                <a:latin typeface="Montserrat SemiBold" pitchFamily="2" charset="0"/>
              </a:rPr>
              <a:t>חֲזַקְתַּנִי וַתּוּכָל לִי</a:t>
            </a:r>
            <a:r>
              <a:rPr lang="es-MX" sz="2200" dirty="0">
                <a:latin typeface="Montserrat SemiBold" pitchFamily="2" charset="0"/>
              </a:rPr>
              <a:t> (me forzaste y prevaleciste”) refuerza la idea de coacción más que de persuasión amistosa.</a:t>
            </a:r>
          </a:p>
        </p:txBody>
      </p:sp>
    </p:spTree>
    <p:extLst>
      <p:ext uri="{BB962C8B-B14F-4D97-AF65-F5344CB8AC3E}">
        <p14:creationId xmlns:p14="http://schemas.microsoft.com/office/powerpoint/2010/main" val="31054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869A555-0A27-4599-ACC3-80C297180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4"/>
          <a:stretch/>
        </p:blipFill>
        <p:spPr bwMode="auto">
          <a:xfrm>
            <a:off x="0" y="-1"/>
            <a:ext cx="516576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6AAD2C4-4A08-421B-8978-6D0AC224D797}"/>
              </a:ext>
            </a:extLst>
          </p:cNvPr>
          <p:cNvSpPr txBox="1"/>
          <p:nvPr/>
        </p:nvSpPr>
        <p:spPr>
          <a:xfrm>
            <a:off x="5883964" y="1182231"/>
            <a:ext cx="568518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dirty="0">
                <a:latin typeface="Montserrat SemiBold" pitchFamily="2" charset="0"/>
              </a:rPr>
              <a:t>Jeremías </a:t>
            </a:r>
            <a:r>
              <a:rPr lang="es-MX" sz="2200" dirty="0">
                <a:latin typeface="Montserrat Black" pitchFamily="2" charset="0"/>
              </a:rPr>
              <a:t>acusa a Dios de haberlo engañado y sometido</a:t>
            </a:r>
            <a:r>
              <a:rPr lang="es-MX" sz="2200" dirty="0">
                <a:latin typeface="Montserrat SemiBold" pitchFamily="2" charset="0"/>
              </a:rPr>
              <a:t>, su lamento revela la tensión entre una llamada irresistible y el costo inesperado (burla, violencia, aislamiento).</a:t>
            </a:r>
          </a:p>
          <a:p>
            <a:pPr algn="just"/>
            <a:endParaRPr lang="es-MX" sz="2200" dirty="0">
              <a:latin typeface="Montserrat SemiBold" pitchFamily="2" charset="0"/>
            </a:endParaRPr>
          </a:p>
          <a:p>
            <a:pPr algn="just"/>
            <a:r>
              <a:rPr lang="es-MX" sz="2200" dirty="0">
                <a:latin typeface="Montserrat SemiBold" pitchFamily="2" charset="0"/>
              </a:rPr>
              <a:t>Mantener el matiz “engaño” en lugar de “seducción” respeta la crudeza del hebreo y deja ver la hondura del conflicto vocacional que el texto quiere comunicar que hace más sentido con lo que se viene narrando desde el versículo 2 hasta el 6.</a:t>
            </a:r>
          </a:p>
        </p:txBody>
      </p:sp>
    </p:spTree>
    <p:extLst>
      <p:ext uri="{BB962C8B-B14F-4D97-AF65-F5344CB8AC3E}">
        <p14:creationId xmlns:p14="http://schemas.microsoft.com/office/powerpoint/2010/main" val="111901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4615591-6B33-4CA5-AF56-9232B7FF4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 b="5748"/>
          <a:stretch/>
        </p:blipFill>
        <p:spPr bwMode="auto">
          <a:xfrm flipH="1">
            <a:off x="7026229" y="0"/>
            <a:ext cx="51657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0232BE6-B5FC-4F7E-A72D-D330C0C05FBD}"/>
              </a:ext>
            </a:extLst>
          </p:cNvPr>
          <p:cNvSpPr txBox="1"/>
          <p:nvPr/>
        </p:nvSpPr>
        <p:spPr>
          <a:xfrm>
            <a:off x="649355" y="151180"/>
            <a:ext cx="568518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latin typeface="Montserrat SemiBold" pitchFamily="2" charset="0"/>
              </a:rPr>
              <a:t>“En cuanto a lo que me consultasteis por escrito, («es cosa de alabar el que el varón renuncie a tener relaciones con una mujer»). Ante el peligro de la lujuria, que cada uno tenga su mujer, y cada mujer su marido. El marido debe cumplir su obligación conyugal con la mujer, y lo mismo la mujer con el marido. Porque la mujer ya no es dueña de su propio cuerpo; lo es el marido. Como tampoco el marido es dueño de su cuerpo; lo es la mujer. No pongáis dificultades a vuestra mutua entrega, a no ser de común acuerdo y por cierto tiempo con el fin de dedicaros a la oración. Pero luego debéis volver a la vida normal de matrimonio, no sea que, incapaces de guardar continencia, Satanás os arrastre al pecado.”</a:t>
            </a:r>
          </a:p>
          <a:p>
            <a:pPr algn="just"/>
            <a:endParaRPr lang="es-MX" sz="2000" dirty="0">
              <a:latin typeface="Montserrat SemiBold" pitchFamily="2" charset="0"/>
            </a:endParaRPr>
          </a:p>
          <a:p>
            <a:pPr algn="just"/>
            <a:r>
              <a:rPr lang="es-MX" sz="2000" dirty="0">
                <a:latin typeface="Montserrat SemiBold" pitchFamily="2" charset="0"/>
              </a:rPr>
              <a:t>1 Corintios 7:1-5</a:t>
            </a:r>
          </a:p>
        </p:txBody>
      </p:sp>
    </p:spTree>
    <p:extLst>
      <p:ext uri="{BB962C8B-B14F-4D97-AF65-F5344CB8AC3E}">
        <p14:creationId xmlns:p14="http://schemas.microsoft.com/office/powerpoint/2010/main" val="290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53E73A6-03D4-471F-A47A-1C831DF39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 b="5748"/>
          <a:stretch/>
        </p:blipFill>
        <p:spPr bwMode="auto">
          <a:xfrm>
            <a:off x="-1" y="0"/>
            <a:ext cx="5165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6AAD2C4-4A08-421B-8978-6D0AC224D797}"/>
              </a:ext>
            </a:extLst>
          </p:cNvPr>
          <p:cNvSpPr txBox="1"/>
          <p:nvPr/>
        </p:nvSpPr>
        <p:spPr>
          <a:xfrm>
            <a:off x="5883964" y="1905506"/>
            <a:ext cx="56851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latin typeface="Montserrat SemiBold" pitchFamily="2" charset="0"/>
              </a:rPr>
              <a:t>“Esto os lo digo más en plan de concesión que de mandato. Bien quisiera yo que todos imitasen mi ejemplo; </a:t>
            </a:r>
            <a:r>
              <a:rPr lang="es-MX" sz="2400" dirty="0">
                <a:latin typeface="Montserrat Black" pitchFamily="2" charset="0"/>
              </a:rPr>
              <a:t>pero cada uno ha recibido de Dios su propio don</a:t>
            </a:r>
            <a:r>
              <a:rPr lang="es-MX" sz="2400" dirty="0">
                <a:latin typeface="Montserrat SemiBold" pitchFamily="2" charset="0"/>
              </a:rPr>
              <a:t>: unos de un modo y otros de otro.”</a:t>
            </a:r>
          </a:p>
          <a:p>
            <a:pPr algn="just"/>
            <a:endParaRPr lang="es-MX" sz="2400" dirty="0">
              <a:latin typeface="Montserrat SemiBold" pitchFamily="2" charset="0"/>
            </a:endParaRPr>
          </a:p>
          <a:p>
            <a:pPr algn="just"/>
            <a:r>
              <a:rPr lang="es-MX" sz="2400" dirty="0">
                <a:latin typeface="Montserrat SemiBold" pitchFamily="2" charset="0"/>
              </a:rPr>
              <a:t>1 Corintios 7:6-7</a:t>
            </a:r>
          </a:p>
        </p:txBody>
      </p:sp>
    </p:spTree>
    <p:extLst>
      <p:ext uri="{BB962C8B-B14F-4D97-AF65-F5344CB8AC3E}">
        <p14:creationId xmlns:p14="http://schemas.microsoft.com/office/powerpoint/2010/main" val="334639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537EDF3-A7B8-4F57-98D5-16BB9D6D0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4" b="2750"/>
          <a:stretch/>
        </p:blipFill>
        <p:spPr bwMode="auto">
          <a:xfrm>
            <a:off x="7026230" y="0"/>
            <a:ext cx="51657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0232BE6-B5FC-4F7E-A72D-D330C0C05FBD}"/>
              </a:ext>
            </a:extLst>
          </p:cNvPr>
          <p:cNvSpPr txBox="1"/>
          <p:nvPr/>
        </p:nvSpPr>
        <p:spPr>
          <a:xfrm>
            <a:off x="649355" y="766733"/>
            <a:ext cx="56851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 err="1">
                <a:latin typeface="Montserrat SemiBold" pitchFamily="2" charset="0"/>
              </a:rPr>
              <a:t>θέλω</a:t>
            </a:r>
            <a:r>
              <a:rPr lang="es-MX" sz="2000" dirty="0">
                <a:latin typeface="Montserrat SemiBold" pitchFamily="2" charset="0"/>
              </a:rPr>
              <a:t> (quiero/deseo) en presente indicativo expresa </a:t>
            </a:r>
            <a:r>
              <a:rPr lang="es-MX" sz="2000" dirty="0">
                <a:latin typeface="Montserrat Black" pitchFamily="2" charset="0"/>
              </a:rPr>
              <a:t>preferencia personal, no mandato</a:t>
            </a:r>
            <a:r>
              <a:rPr lang="es-MX" sz="2000" dirty="0">
                <a:latin typeface="Montserrat SemiBold" pitchFamily="2" charset="0"/>
              </a:rPr>
              <a:t>.</a:t>
            </a:r>
          </a:p>
          <a:p>
            <a:pPr algn="just"/>
            <a:endParaRPr lang="es-MX" sz="2000" dirty="0">
              <a:latin typeface="Montserrat SemiBold" pitchFamily="2" charset="0"/>
            </a:endParaRPr>
          </a:p>
          <a:p>
            <a:pPr algn="just"/>
            <a:r>
              <a:rPr lang="es-MX" sz="2000" dirty="0">
                <a:latin typeface="Montserrat SemiBold" pitchFamily="2" charset="0"/>
              </a:rPr>
              <a:t>La partícula </a:t>
            </a:r>
            <a:r>
              <a:rPr lang="es-MX" sz="2000" b="1" dirty="0" err="1">
                <a:latin typeface="Montserrat SemiBold" pitchFamily="2" charset="0"/>
              </a:rPr>
              <a:t>δέ</a:t>
            </a:r>
            <a:r>
              <a:rPr lang="es-MX" sz="2000" dirty="0">
                <a:latin typeface="Montserrat SemiBold" pitchFamily="2" charset="0"/>
              </a:rPr>
              <a:t> introduce ligero contraste con el versículo anterior (v. 6: «</a:t>
            </a:r>
            <a:r>
              <a:rPr lang="es-MX" sz="2000" dirty="0">
                <a:latin typeface="Montserrat Black" pitchFamily="2" charset="0"/>
              </a:rPr>
              <a:t>digo esto por concesión, no por mandato</a:t>
            </a:r>
            <a:r>
              <a:rPr lang="es-MX" sz="2000" dirty="0">
                <a:latin typeface="Montserrat SemiBold" pitchFamily="2" charset="0"/>
              </a:rPr>
              <a:t>»).</a:t>
            </a:r>
          </a:p>
          <a:p>
            <a:pPr algn="just"/>
            <a:endParaRPr lang="es-MX" sz="2000" dirty="0">
              <a:latin typeface="Montserrat SemiBold" pitchFamily="2" charset="0"/>
            </a:endParaRPr>
          </a:p>
          <a:p>
            <a:pPr algn="just"/>
            <a:r>
              <a:rPr lang="el-GR" sz="2000" b="1" dirty="0">
                <a:latin typeface="Montserrat SemiBold" pitchFamily="2" charset="0"/>
              </a:rPr>
              <a:t>Θ</a:t>
            </a:r>
            <a:r>
              <a:rPr lang="es-MX" sz="2000" b="1" dirty="0" err="1">
                <a:latin typeface="Montserrat SemiBold" pitchFamily="2" charset="0"/>
              </a:rPr>
              <a:t>έλω</a:t>
            </a:r>
            <a:r>
              <a:rPr lang="es-MX" sz="2000" b="1" dirty="0">
                <a:latin typeface="Montserrat SemiBold" pitchFamily="2" charset="0"/>
              </a:rPr>
              <a:t> </a:t>
            </a:r>
            <a:r>
              <a:rPr lang="es-MX" sz="2000" dirty="0">
                <a:latin typeface="Montserrat SemiBold" pitchFamily="2" charset="0"/>
              </a:rPr>
              <a:t>Expresa deseo real, pero no tiene la fuerza imperativa del aoristo imperativo; se mantiene en el plano de la opinión apostólica.</a:t>
            </a:r>
          </a:p>
          <a:p>
            <a:pPr algn="just"/>
            <a:endParaRPr lang="es-MX" sz="2000" dirty="0">
              <a:latin typeface="Montserrat SemiBold" pitchFamily="2" charset="0"/>
            </a:endParaRPr>
          </a:p>
          <a:p>
            <a:pPr algn="just"/>
            <a:r>
              <a:rPr lang="es-MX" sz="2000" b="1" dirty="0" err="1">
                <a:latin typeface="Montserrat SemiBold" pitchFamily="2" charset="0"/>
              </a:rPr>
              <a:t>χάρισμ</a:t>
            </a:r>
            <a:r>
              <a:rPr lang="es-MX" sz="2000" b="1" dirty="0">
                <a:latin typeface="Montserrat SemiBold" pitchFamily="2" charset="0"/>
              </a:rPr>
              <a:t>α</a:t>
            </a:r>
            <a:r>
              <a:rPr lang="es-MX" sz="2000" dirty="0">
                <a:latin typeface="Montserrat SemiBold" pitchFamily="2" charset="0"/>
              </a:rPr>
              <a:t> sitúa la continencia dentro de la categoría carismática, al mismo nivel que profecía, enseñanza, etc. (12,4-11). Los dones se disciernen, no se decretan.</a:t>
            </a:r>
          </a:p>
        </p:txBody>
      </p:sp>
    </p:spTree>
    <p:extLst>
      <p:ext uri="{BB962C8B-B14F-4D97-AF65-F5344CB8AC3E}">
        <p14:creationId xmlns:p14="http://schemas.microsoft.com/office/powerpoint/2010/main" val="96461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4533</TotalTime>
  <Words>1338</Words>
  <Application>Microsoft Office PowerPoint</Application>
  <PresentationFormat>Panorámica</PresentationFormat>
  <Paragraphs>83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Montserrat Black</vt:lpstr>
      <vt:lpstr>Montserrat SemiBold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Osman Guerrero</dc:creator>
  <cp:lastModifiedBy>Osman Guerrero</cp:lastModifiedBy>
  <cp:revision>2587</cp:revision>
  <dcterms:created xsi:type="dcterms:W3CDTF">2024-09-13T20:31:55Z</dcterms:created>
  <dcterms:modified xsi:type="dcterms:W3CDTF">2025-08-05T21:29:21Z</dcterms:modified>
</cp:coreProperties>
</file>