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82" r:id="rId3"/>
    <p:sldId id="257" r:id="rId4"/>
    <p:sldId id="283" r:id="rId5"/>
    <p:sldId id="276" r:id="rId6"/>
    <p:sldId id="277" r:id="rId7"/>
    <p:sldId id="278" r:id="rId8"/>
    <p:sldId id="279" r:id="rId9"/>
    <p:sldId id="280" r:id="rId10"/>
    <p:sldId id="281" r:id="rId11"/>
    <p:sldId id="258" r:id="rId12"/>
    <p:sldId id="261" r:id="rId13"/>
    <p:sldId id="263" r:id="rId14"/>
    <p:sldId id="284" r:id="rId15"/>
    <p:sldId id="285" r:id="rId16"/>
    <p:sldId id="266" r:id="rId17"/>
    <p:sldId id="287" r:id="rId18"/>
    <p:sldId id="286" r:id="rId19"/>
    <p:sldId id="268" r:id="rId20"/>
    <p:sldId id="269" r:id="rId21"/>
    <p:sldId id="271" r:id="rId22"/>
    <p:sldId id="28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EFFEC-CFAD-49A1-9B9A-3198C17A88DA}" v="40" dt="2025-04-27T22:20:36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074" y="3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83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0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3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94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3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5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3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133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fondo-de-pantalla-wallpaper-negro-96783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apalencyclicals.net/bon08/b8unam.ht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0">
            <a:extLst>
              <a:ext uri="{FF2B5EF4-FFF2-40B4-BE49-F238E27FC236}">
                <a16:creationId xmlns:a16="http://schemas.microsoft.com/office/drawing/2014/main" id="{36E6FEC8-170C-492C-84E0-54394629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40" name="Rectangle 1032">
            <a:extLst>
              <a:ext uri="{FF2B5EF4-FFF2-40B4-BE49-F238E27FC236}">
                <a16:creationId xmlns:a16="http://schemas.microsoft.com/office/drawing/2014/main" id="{DEE940A1-B9E0-4C5D-A55E-B19742379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1042" name="Straight Connector 1034">
            <a:extLst>
              <a:ext uri="{FF2B5EF4-FFF2-40B4-BE49-F238E27FC236}">
                <a16:creationId xmlns:a16="http://schemas.microsoft.com/office/drawing/2014/main" id="{81C8E47B-A563-4B44-A9B0-9316605C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3" name="Rectangle 1036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Papado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Leviatán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>
                <a:solidFill>
                  <a:schemeClr val="tx2"/>
                </a:solidFill>
                <a:latin typeface="+mj-lt"/>
              </a:rPr>
              <a:t>La fascinación humana por ceder su libertad</a:t>
            </a:r>
          </a:p>
        </p:txBody>
      </p:sp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A8602FEC-9664-229B-CFA7-0C00E84AA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1" r="-2" b="4094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4" name="Straight Connector 1038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D9664-DFE4-CDD1-05AB-4CB0D1F0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085-0CCD-0103-0C01-C11AA232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3953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LA NECESIDAD DE UN LEVIATÁN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68B4-FA23-B57A-72C7-AF1476EE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FA0C6B-56EE-D598-8F38-E39643354FF3}"/>
              </a:ext>
            </a:extLst>
          </p:cNvPr>
          <p:cNvSpPr txBox="1"/>
          <p:nvPr/>
        </p:nvSpPr>
        <p:spPr>
          <a:xfrm>
            <a:off x="5109087" y="2653061"/>
            <a:ext cx="67744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i="1" dirty="0"/>
              <a:t>“Por esta autoridad, el soberano tiene poder </a:t>
            </a:r>
            <a:r>
              <a:rPr lang="es-MX" sz="4400" i="1" dirty="0">
                <a:solidFill>
                  <a:srgbClr val="FFC000"/>
                </a:solidFill>
              </a:rPr>
              <a:t>para, mediante el temor,</a:t>
            </a:r>
            <a:r>
              <a:rPr lang="es-MX" sz="4400" i="1" dirty="0"/>
              <a:t> moldear las voluntades hacia la paz interna”.</a:t>
            </a:r>
          </a:p>
        </p:txBody>
      </p:sp>
      <p:pic>
        <p:nvPicPr>
          <p:cNvPr id="3074" name="Picture 2" descr="Leviathan by Thomas Hobbes : Hobbes, Thomas: Amazon.com.mx: Libros">
            <a:extLst>
              <a:ext uri="{FF2B5EF4-FFF2-40B4-BE49-F238E27FC236}">
                <a16:creationId xmlns:a16="http://schemas.microsoft.com/office/drawing/2014/main" id="{5CE8A33B-DF19-208F-4C7A-33C3DB37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006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B115995-E3E1-79FB-1E62-C847E13DC4FE}"/>
              </a:ext>
            </a:extLst>
          </p:cNvPr>
          <p:cNvSpPr txBox="1"/>
          <p:nvPr/>
        </p:nvSpPr>
        <p:spPr>
          <a:xfrm>
            <a:off x="5787513" y="63833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(Hobbes, 2015, p. XVII: Formación del Commonwealth)</a:t>
            </a:r>
          </a:p>
        </p:txBody>
      </p:sp>
    </p:spTree>
    <p:extLst>
      <p:ext uri="{BB962C8B-B14F-4D97-AF65-F5344CB8AC3E}">
        <p14:creationId xmlns:p14="http://schemas.microsoft.com/office/powerpoint/2010/main" val="283740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LEVIATÁN Y PAPADO</a:t>
            </a:r>
          </a:p>
        </p:txBody>
      </p:sp>
      <p:pic>
        <p:nvPicPr>
          <p:cNvPr id="6146" name="Picture 2" descr="Imagen generada">
            <a:extLst>
              <a:ext uri="{FF2B5EF4-FFF2-40B4-BE49-F238E27FC236}">
                <a16:creationId xmlns:a16="http://schemas.microsoft.com/office/drawing/2014/main" id="{B9A24713-F077-C07C-5807-AD8791E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MX" sz="3600" dirty="0"/>
              <a:t>Lo natural de esta relación, es que el Leviatán y el Papado, rivalicen, </a:t>
            </a:r>
            <a:r>
              <a:rPr lang="es-MX" sz="3600" i="1" dirty="0">
                <a:solidFill>
                  <a:srgbClr val="FFC000"/>
                </a:solidFill>
              </a:rPr>
              <a:t>pues ambos son dos monstruos que pretenden gobernarlo todo</a:t>
            </a:r>
            <a:r>
              <a:rPr lang="es-MX" sz="3600" dirty="0"/>
              <a:t>. Uno por lo tanto </a:t>
            </a:r>
            <a:r>
              <a:rPr lang="es-MX" sz="3600" i="1" dirty="0">
                <a:solidFill>
                  <a:srgbClr val="FFC000"/>
                </a:solidFill>
              </a:rPr>
              <a:t>debe morir, </a:t>
            </a:r>
            <a:r>
              <a:rPr lang="es-MX" sz="3600" dirty="0"/>
              <a:t>puesto que ambos no pueden coexistir </a:t>
            </a:r>
            <a:r>
              <a:rPr lang="es-MX" sz="3600" i="1" dirty="0">
                <a:solidFill>
                  <a:srgbClr val="FFC000"/>
                </a:solidFill>
              </a:rPr>
              <a:t>a menos que el uno se someta al otro, pues ambos surgen de la misma forma.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6E6FEC8-170C-492C-84E0-54394629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EE940A1-B9E0-4C5D-A55E-B19742379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81C8E47B-A563-4B44-A9B0-9316605C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A2F9EC5C-9D0F-4497-9D4D-77F0D5B1F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ESTABLECIMIENTO DEL LEVIATÁN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99" y="5727515"/>
            <a:ext cx="10925101" cy="5154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800" b="1" cap="all" spc="200" dirty="0">
                <a:solidFill>
                  <a:srgbClr val="FFFF00"/>
                </a:solidFill>
                <a:latin typeface="+mj-lt"/>
              </a:rPr>
              <a:t>Miedo → </a:t>
            </a:r>
            <a:r>
              <a:rPr lang="en-US" sz="2800" b="1" cap="all" spc="200" dirty="0" err="1">
                <a:solidFill>
                  <a:srgbClr val="FFFF00"/>
                </a:solidFill>
                <a:latin typeface="+mj-lt"/>
              </a:rPr>
              <a:t>Cesión</a:t>
            </a:r>
            <a:r>
              <a:rPr lang="en-US" sz="2800" b="1" cap="all" spc="200" dirty="0">
                <a:solidFill>
                  <a:srgbClr val="FFFF00"/>
                </a:solidFill>
                <a:latin typeface="+mj-lt"/>
              </a:rPr>
              <a:t> de </a:t>
            </a:r>
            <a:r>
              <a:rPr lang="en-US" sz="2800" b="1" cap="all" spc="200" dirty="0" err="1">
                <a:solidFill>
                  <a:srgbClr val="FFFF00"/>
                </a:solidFill>
                <a:latin typeface="+mj-lt"/>
              </a:rPr>
              <a:t>libertad</a:t>
            </a:r>
            <a:r>
              <a:rPr lang="en-US" sz="2800" b="1" cap="all" spc="200" dirty="0">
                <a:solidFill>
                  <a:srgbClr val="FFFF00"/>
                </a:solidFill>
                <a:latin typeface="+mj-lt"/>
              </a:rPr>
              <a:t> → </a:t>
            </a:r>
            <a:r>
              <a:rPr lang="en-US" sz="2800" b="1" cap="all" spc="200" dirty="0" err="1">
                <a:solidFill>
                  <a:srgbClr val="FFFF00"/>
                </a:solidFill>
                <a:latin typeface="+mj-lt"/>
              </a:rPr>
              <a:t>Consolidación</a:t>
            </a:r>
            <a:r>
              <a:rPr lang="en-US" sz="2800" b="1" cap="all" spc="200" dirty="0">
                <a:solidFill>
                  <a:srgbClr val="FFFF00"/>
                </a:solidFill>
                <a:latin typeface="+mj-lt"/>
              </a:rPr>
              <a:t> del </a:t>
            </a:r>
            <a:r>
              <a:rPr lang="en-US" sz="2800" b="1" cap="all" spc="200" dirty="0" err="1">
                <a:solidFill>
                  <a:srgbClr val="FFFF00"/>
                </a:solidFill>
                <a:latin typeface="+mj-lt"/>
              </a:rPr>
              <a:t>poder</a:t>
            </a:r>
            <a:endParaRPr lang="en-US" sz="2800" b="1" cap="all" spc="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170" name="Picture 2" descr="Imagen generada">
            <a:extLst>
              <a:ext uri="{FF2B5EF4-FFF2-40B4-BE49-F238E27FC236}">
                <a16:creationId xmlns:a16="http://schemas.microsoft.com/office/drawing/2014/main" id="{B5D32A71-FE64-E1EF-3D26-C66D873D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" r="-1" b="46440"/>
          <a:stretch/>
        </p:blipFill>
        <p:spPr bwMode="auto">
          <a:xfrm>
            <a:off x="635457" y="640080"/>
            <a:ext cx="1091646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1C1DD005-0DD7-43EB-A8A4-05DBAF467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AB8A5BB8-3387-47C5-9FA6-5ED224F68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FCBD290E-8711-4995-A866-4ABAE2A18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sz="4100" dirty="0">
                <a:latin typeface="Montserrat Bold"/>
              </a:rPr>
              <a:t>EL LEVIATÁN PRECISA DEL MIEDO </a:t>
            </a:r>
          </a:p>
        </p:txBody>
      </p: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Autofit/>
          </a:bodyPr>
          <a:lstStyle/>
          <a:p>
            <a:r>
              <a:rPr lang="es-MX" sz="4800" dirty="0"/>
              <a:t>El hombre atemorizado busca un protector.</a:t>
            </a:r>
          </a:p>
          <a:p>
            <a:pPr marL="0" indent="0">
              <a:buNone/>
            </a:pPr>
            <a:r>
              <a:rPr lang="es-MX" sz="4800" dirty="0"/>
              <a:t>El protector exige de dicho hombre sumisión.</a:t>
            </a:r>
          </a:p>
          <a:p>
            <a:r>
              <a:rPr lang="es-MX" sz="4800" dirty="0"/>
              <a:t>La libertad se cambia por seguridad.</a:t>
            </a:r>
          </a:p>
        </p:txBody>
      </p:sp>
      <p:pic>
        <p:nvPicPr>
          <p:cNvPr id="9220" name="Picture 4" descr="Imagen generada">
            <a:extLst>
              <a:ext uri="{FF2B5EF4-FFF2-40B4-BE49-F238E27FC236}">
                <a16:creationId xmlns:a16="http://schemas.microsoft.com/office/drawing/2014/main" id="{667408D2-3B2E-453A-B98D-BE0371DE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3FE06-EB54-F1B6-D1DF-B635C9DD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A180F-5BF9-4A54-392D-8EC9DF7A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sz="4400">
                <a:latin typeface="Montserrat Bold"/>
              </a:rPr>
              <a:t>EL PAPADO PRECISA DEL MIEDO </a:t>
            </a:r>
          </a:p>
        </p:txBody>
      </p:sp>
      <p:pic>
        <p:nvPicPr>
          <p:cNvPr id="10242" name="Picture 2" descr="Imagen generada">
            <a:extLst>
              <a:ext uri="{FF2B5EF4-FFF2-40B4-BE49-F238E27FC236}">
                <a16:creationId xmlns:a16="http://schemas.microsoft.com/office/drawing/2014/main" id="{01811500-0326-3DC6-092C-A81382E3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58A4-5298-D895-8AAD-BCECDD61B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89" y="2085702"/>
            <a:ext cx="6747472" cy="367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4800" dirty="0"/>
              <a:t>El fanático teme por su salvación. </a:t>
            </a:r>
          </a:p>
          <a:p>
            <a:pPr marL="0" indent="0">
              <a:buNone/>
            </a:pPr>
            <a:r>
              <a:rPr lang="es-MX" sz="4800" dirty="0"/>
              <a:t>Elige a un tirano espiritual que le diga que hacer. </a:t>
            </a:r>
          </a:p>
          <a:p>
            <a:pPr marL="0" indent="0">
              <a:buNone/>
            </a:pPr>
            <a:r>
              <a:rPr lang="es-MX" sz="4800" dirty="0"/>
              <a:t>Traslada su fe al tirano para poder tener paz. </a:t>
            </a:r>
          </a:p>
        </p:txBody>
      </p:sp>
    </p:spTree>
    <p:extLst>
      <p:ext uri="{BB962C8B-B14F-4D97-AF65-F5344CB8AC3E}">
        <p14:creationId xmlns:p14="http://schemas.microsoft.com/office/powerpoint/2010/main" val="384729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30923-8B46-29D9-4A2E-C5BBB44D0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B8D01DF2-C389-D12E-2864-B6A3EEEFF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DADBE944-6391-DF79-4A4B-89E1E6A9C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B85BC-AE20-0A9F-BEF0-BF8AD748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pPr algn="r"/>
            <a:r>
              <a:rPr lang="es-MX" sz="4400" i="1" dirty="0">
                <a:latin typeface="Montserrat Bold"/>
              </a:rPr>
              <a:t>Hobbes p. 67</a:t>
            </a:r>
          </a:p>
        </p:txBody>
      </p: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22652EFA-E332-C215-EE34-75D5F7D77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4AC10-B0A8-3B7B-4374-036AA997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89" y="2213521"/>
            <a:ext cx="6747472" cy="367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600" dirty="0"/>
              <a:t>“Por esa razón los primeros fundadores y legisladores de los Estados entre los gentiles, cuya finalidad </a:t>
            </a:r>
            <a:r>
              <a:rPr lang="es-MX" sz="2600" i="1" dirty="0">
                <a:solidFill>
                  <a:srgbClr val="FFC000"/>
                </a:solidFill>
              </a:rPr>
              <a:t>era, simplemente, mantener al pueblo en obediencia </a:t>
            </a:r>
            <a:r>
              <a:rPr lang="es-MX" sz="2600" dirty="0"/>
              <a:t>y paz, se preocuparon en todos los lugares: primero de imprimir en sus mentes la convicción de que los preceptos promulgados concernían a la religión, y no podían considerarse inspirados por su propia conveniencia, </a:t>
            </a:r>
            <a:r>
              <a:rPr lang="es-MX" sz="2600" i="1" dirty="0">
                <a:solidFill>
                  <a:srgbClr val="FFC000"/>
                </a:solidFill>
              </a:rPr>
              <a:t>sino dictados por algún dios u otro espíritu; o bien que siendo ellos mismos de una naturaleza superior a la de los meros mortales, sus leyes podían ser admitidas más fácilmente</a:t>
            </a:r>
            <a:r>
              <a:rPr lang="es-MX" sz="2600" dirty="0"/>
              <a:t>…”</a:t>
            </a:r>
          </a:p>
        </p:txBody>
      </p:sp>
      <p:pic>
        <p:nvPicPr>
          <p:cNvPr id="12290" name="Picture 2" descr="Imagen generada">
            <a:extLst>
              <a:ext uri="{FF2B5EF4-FFF2-40B4-BE49-F238E27FC236}">
                <a16:creationId xmlns:a16="http://schemas.microsoft.com/office/drawing/2014/main" id="{CCC55FF8-34C6-A79C-0A25-C95BF4FA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4933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1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E6FEC8-170C-492C-84E0-54394629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940A1-B9E0-4C5D-A55E-B19742379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C8E47B-A563-4B44-A9B0-9316605C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D74080C-D9A3-5CA8-0ADF-10606F274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730"/>
          <a:stretch/>
        </p:blipFill>
        <p:spPr>
          <a:xfrm>
            <a:off x="30490" y="0"/>
            <a:ext cx="1219198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TODOS LOS TIRANOS RELIGIOSOS HACEN LO MISMO, SEA CATÓLICO O PROTESTANTE, INFUNDEN MIEDO.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7D7D77-8DF2-444B-A0BB-15B065195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7A72AB3-7AC2-4380-8B64-AFC8AC684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4896F5-ADC0-4F92-891D-8AD641242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48589-4814-31DF-F05A-A6F5B804F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4321-DAC3-D8CD-D9C4-E89DD879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39536"/>
            <a:ext cx="6368142" cy="1450757"/>
          </a:xfrm>
        </p:spPr>
        <p:txBody>
          <a:bodyPr>
            <a:normAutofit/>
          </a:bodyPr>
          <a:lstStyle/>
          <a:p>
            <a:pPr algn="r"/>
            <a:r>
              <a:rPr lang="es-MX" dirty="0">
                <a:latin typeface="Montserrat Bold"/>
              </a:rPr>
              <a:t>CREANDO EL MONSTRUO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F8A1E5-C737-9F41-70A8-5C8A46257059}"/>
              </a:ext>
            </a:extLst>
          </p:cNvPr>
          <p:cNvSpPr txBox="1"/>
          <p:nvPr/>
        </p:nvSpPr>
        <p:spPr>
          <a:xfrm>
            <a:off x="5181601" y="2144014"/>
            <a:ext cx="677442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500" dirty="0"/>
              <a:t>“Así, Numa Pompilio </a:t>
            </a:r>
            <a:r>
              <a:rPr lang="es-MX" sz="2500" i="1" dirty="0">
                <a:solidFill>
                  <a:srgbClr val="FFC000"/>
                </a:solidFill>
              </a:rPr>
              <a:t>pretendía recibir de la Ninfa Egeria las ceremonias que instituyó entre los romanos</a:t>
            </a:r>
            <a:r>
              <a:rPr lang="es-MX" sz="2500" dirty="0"/>
              <a:t>. Y el primer rey y fundador del reino del Perú, aseguraba que él mismo y su mujer </a:t>
            </a:r>
            <a:r>
              <a:rPr lang="es-MX" sz="2500" i="1" dirty="0">
                <a:solidFill>
                  <a:srgbClr val="FFC000"/>
                </a:solidFill>
              </a:rPr>
              <a:t>eran hijos del Sol</a:t>
            </a:r>
            <a:r>
              <a:rPr lang="es-MX" sz="2500" dirty="0"/>
              <a:t>; y Mahoma, al establecer su nueva religión, </a:t>
            </a:r>
            <a:r>
              <a:rPr lang="es-MX" sz="2500" i="1" dirty="0">
                <a:solidFill>
                  <a:srgbClr val="FFC000"/>
                </a:solidFill>
              </a:rPr>
              <a:t>presumía de tener coloquios con el espíritu divino, encarnado en un pastor.</a:t>
            </a:r>
            <a:r>
              <a:rPr lang="es-MX" sz="2500" dirty="0"/>
              <a:t> En segundo lugar, tuvieron buen cuidado de hacer creer que </a:t>
            </a:r>
            <a:r>
              <a:rPr lang="es-MX" sz="2500" i="1" dirty="0">
                <a:solidFill>
                  <a:srgbClr val="FFC000"/>
                </a:solidFill>
              </a:rPr>
              <a:t>las cosas prohibidas por las leyes eran, igualmente, desagradables a los dioses</a:t>
            </a:r>
            <a:r>
              <a:rPr lang="es-MX" sz="2500" dirty="0"/>
              <a:t>….”</a:t>
            </a:r>
            <a:endParaRPr lang="es-MX" sz="2500" i="1" dirty="0"/>
          </a:p>
        </p:txBody>
      </p:sp>
      <p:pic>
        <p:nvPicPr>
          <p:cNvPr id="3074" name="Picture 2" descr="Leviathan by Thomas Hobbes : Hobbes, Thomas: Amazon.com.mx: Libros">
            <a:extLst>
              <a:ext uri="{FF2B5EF4-FFF2-40B4-BE49-F238E27FC236}">
                <a16:creationId xmlns:a16="http://schemas.microsoft.com/office/drawing/2014/main" id="{C4355D54-DD1D-B50D-7E7F-B2ACE969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006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3780978-1801-C736-E2ED-C7BACB4535A4}"/>
              </a:ext>
            </a:extLst>
          </p:cNvPr>
          <p:cNvSpPr txBox="1"/>
          <p:nvPr/>
        </p:nvSpPr>
        <p:spPr>
          <a:xfrm>
            <a:off x="5787513" y="63833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(Hobbes, 2015, p. 67)</a:t>
            </a:r>
          </a:p>
        </p:txBody>
      </p:sp>
    </p:spTree>
    <p:extLst>
      <p:ext uri="{BB962C8B-B14F-4D97-AF65-F5344CB8AC3E}">
        <p14:creationId xmlns:p14="http://schemas.microsoft.com/office/powerpoint/2010/main" val="3663421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7" name="Rectangle 1331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328" name="Rectangle 1332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A9DB64-BEA5-DB41-1F1C-D1BA8D71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/>
              <a:t>EL DOMINIO PAPAL TIRANICO</a:t>
            </a:r>
          </a:p>
        </p:txBody>
      </p:sp>
      <p:pic>
        <p:nvPicPr>
          <p:cNvPr id="13314" name="Picture 2" descr="Imagen generada">
            <a:extLst>
              <a:ext uri="{FF2B5EF4-FFF2-40B4-BE49-F238E27FC236}">
                <a16:creationId xmlns:a16="http://schemas.microsoft.com/office/drawing/2014/main" id="{C52711F4-B236-181E-AF4D-E821AC65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29" name="Straight Connector 1332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A934DB-3B5E-B278-FA7A-4DEE970B2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Autofit/>
          </a:bodyPr>
          <a:lstStyle/>
          <a:p>
            <a:r>
              <a:rPr lang="es-MX" sz="3200" dirty="0"/>
              <a:t>En la mente de un católico papista, es imprescindible mantenerse creyendo que su tirano es </a:t>
            </a:r>
            <a:r>
              <a:rPr lang="es-MX" sz="3200" i="1" dirty="0">
                <a:solidFill>
                  <a:srgbClr val="FFC000"/>
                </a:solidFill>
              </a:rPr>
              <a:t>ESPECIAL, ILUMINADO, INFALIBLE, JEFE SUPREMO</a:t>
            </a:r>
            <a:r>
              <a:rPr lang="es-MX" sz="3200" dirty="0"/>
              <a:t>, pues entre mas poder le confiera al tirano, mas paz intenta acumular para si, sin darse cuenta que el LEVIATÁN que él creo, es el mismo que lo destruye lentamente. </a:t>
            </a:r>
          </a:p>
        </p:txBody>
      </p:sp>
    </p:spTree>
    <p:extLst>
      <p:ext uri="{BB962C8B-B14F-4D97-AF65-F5344CB8AC3E}">
        <p14:creationId xmlns:p14="http://schemas.microsoft.com/office/powerpoint/2010/main" val="290750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3" name="Straight Connector 14342">
            <a:extLst>
              <a:ext uri="{FF2B5EF4-FFF2-40B4-BE49-F238E27FC236}">
                <a16:creationId xmlns:a16="http://schemas.microsoft.com/office/drawing/2014/main" id="{D234663B-5BFF-482A-865A-27F31AF09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39" y="429637"/>
            <a:ext cx="10058400" cy="1450757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tx1"/>
                </a:solidFill>
                <a:latin typeface="Montserrat Bold"/>
              </a:rPr>
              <a:t>EL PROTESTANTISMO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65" y="2023915"/>
            <a:ext cx="6878647" cy="4023360"/>
          </a:xfrm>
        </p:spPr>
        <p:txBody>
          <a:bodyPr>
            <a:noAutofit/>
          </a:bodyPr>
          <a:lstStyle/>
          <a:p>
            <a:r>
              <a:rPr lang="es-MX" sz="4000" dirty="0"/>
              <a:t>El protestantismo para el papista fanático no solo es malo por rechazar las doctrinas papistas, sino por </a:t>
            </a:r>
            <a:r>
              <a:rPr lang="es-MX" sz="4000" i="1" dirty="0">
                <a:solidFill>
                  <a:srgbClr val="FFC000"/>
                </a:solidFill>
              </a:rPr>
              <a:t>rechazar al tirano que ellos sirven</a:t>
            </a:r>
            <a:r>
              <a:rPr lang="es-MX" sz="4000" dirty="0"/>
              <a:t>. Como bien dice Hobbes: </a:t>
            </a:r>
            <a:br>
              <a:rPr lang="es-MX" sz="2400" dirty="0"/>
            </a:br>
            <a:endParaRPr lang="es-MX" sz="2400" i="1" dirty="0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14B68BB4-E55B-4DC8-825B-0A792D33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D876438C-C6C1-4170-95B8-E2CA8180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14340" name="Picture 4" descr="Imagen generada">
            <a:extLst>
              <a:ext uri="{FF2B5EF4-FFF2-40B4-BE49-F238E27FC236}">
                <a16:creationId xmlns:a16="http://schemas.microsoft.com/office/drawing/2014/main" id="{21DCB709-92DF-539C-CB93-271DE938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9985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51F97-67A4-26A1-739F-6822929F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1F60609-6900-044E-126C-7AC6A8C3C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448EB5F-58DF-18AD-F46F-0559A5DE9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19032-6FA5-EF68-5336-D0A2A23F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LA NECESIDAD DE UN LEVIATÁN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53C14771-4FAB-6EAD-D6CE-0464A9A35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707DD-EA8D-D3F3-086C-079C6FBAF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09FD95-5C6E-B459-4F14-BD3766A9C807}"/>
              </a:ext>
            </a:extLst>
          </p:cNvPr>
          <p:cNvSpPr txBox="1"/>
          <p:nvPr/>
        </p:nvSpPr>
        <p:spPr>
          <a:xfrm>
            <a:off x="5109087" y="2783189"/>
            <a:ext cx="6774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dirty="0"/>
              <a:t>Hobbes veía al estado como una fuerza esencial para </a:t>
            </a:r>
            <a:r>
              <a:rPr lang="es-MX" sz="3600" i="1" dirty="0">
                <a:solidFill>
                  <a:srgbClr val="FFC000"/>
                </a:solidFill>
              </a:rPr>
              <a:t>contener a los hombres</a:t>
            </a:r>
            <a:r>
              <a:rPr lang="es-MX" sz="3600" dirty="0"/>
              <a:t>, usando su autoridad soberana para imponer leyes, castigos y un orden que previene el caos del estado de naturaleza</a:t>
            </a:r>
          </a:p>
        </p:txBody>
      </p:sp>
      <p:pic>
        <p:nvPicPr>
          <p:cNvPr id="3074" name="Picture 2" descr="Leviathan by Thomas Hobbes : Hobbes, Thomas: Amazon.com.mx: Libros">
            <a:extLst>
              <a:ext uri="{FF2B5EF4-FFF2-40B4-BE49-F238E27FC236}">
                <a16:creationId xmlns:a16="http://schemas.microsoft.com/office/drawing/2014/main" id="{85BB48D5-301A-D49C-32D7-7AE9F716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006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58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Imagen generada">
            <a:extLst>
              <a:ext uri="{FF2B5EF4-FFF2-40B4-BE49-F238E27FC236}">
                <a16:creationId xmlns:a16="http://schemas.microsoft.com/office/drawing/2014/main" id="{EBFD7EEB-EDF8-00C0-D82A-C687801F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1" name="Straight Connector 1537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Autofit/>
          </a:bodyPr>
          <a:lstStyle/>
          <a:p>
            <a:r>
              <a:rPr lang="es-MX" sz="2400" i="1" dirty="0"/>
              <a:t>“Por estas causas los romanos que habían conquistado la mayor parte del mundo entonces conocido, no tuvieron escrúpulo en tolerar una religión cualquiera en la misma ciudad de Roma, </a:t>
            </a:r>
            <a:r>
              <a:rPr lang="es-MX" sz="2400" i="1" dirty="0">
                <a:solidFill>
                  <a:srgbClr val="FFC000"/>
                </a:solidFill>
              </a:rPr>
              <a:t>salvo cuando en esa religión había algo incompatible con su gobierno civil</a:t>
            </a:r>
            <a:r>
              <a:rPr lang="es-MX" sz="2400" i="1" dirty="0"/>
              <a:t>; ni leemos que fuera prohibida ninguna religión sino la de los judíos, quienes (por ser el reino privativo de Dios) </a:t>
            </a:r>
            <a:r>
              <a:rPr lang="es-MX" sz="2400" i="1" dirty="0">
                <a:solidFill>
                  <a:srgbClr val="FFC000"/>
                </a:solidFill>
              </a:rPr>
              <a:t>consideraban ilegal reconocerse como súbditos de cualquier rey mortal o Estado</a:t>
            </a:r>
            <a:r>
              <a:rPr lang="es-MX" sz="2400" i="1" dirty="0"/>
              <a:t>. Y así podéis apreciar cómo la religión de los gentiles era una parte de su política”</a:t>
            </a:r>
            <a:endParaRPr lang="es-MX" sz="2400" dirty="0">
              <a:latin typeface="Open San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8F0334-3553-04DB-29AA-A59155564778}"/>
              </a:ext>
            </a:extLst>
          </p:cNvPr>
          <p:cNvSpPr txBox="1"/>
          <p:nvPr/>
        </p:nvSpPr>
        <p:spPr>
          <a:xfrm>
            <a:off x="5825633" y="1218513"/>
            <a:ext cx="4654276" cy="68701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MX" sz="1300" dirty="0">
                <a:solidFill>
                  <a:srgbClr val="FFFFFF"/>
                </a:solidFill>
              </a:rPr>
              <a:t>(Hobbes, 2015, p. 67)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n generada">
            <a:extLst>
              <a:ext uri="{FF2B5EF4-FFF2-40B4-BE49-F238E27FC236}">
                <a16:creationId xmlns:a16="http://schemas.microsoft.com/office/drawing/2014/main" id="{561A4F30-A2DD-AE53-7FB4-DDA2EE0C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68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1" name="Straight Connector 16390">
            <a:extLst>
              <a:ext uri="{FF2B5EF4-FFF2-40B4-BE49-F238E27FC236}">
                <a16:creationId xmlns:a16="http://schemas.microsoft.com/office/drawing/2014/main" id="{D234663B-5BFF-482A-865A-27F31AF09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4547D59-0780-FC60-B903-6B2AAAF85E3D}"/>
              </a:ext>
            </a:extLst>
          </p:cNvPr>
          <p:cNvSpPr txBox="1"/>
          <p:nvPr/>
        </p:nvSpPr>
        <p:spPr>
          <a:xfrm>
            <a:off x="324465" y="1845734"/>
            <a:ext cx="1166105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en-US" sz="4000" b="0" i="0" dirty="0">
                <a:effectLst/>
              </a:rPr>
              <a:t>“No hay </a:t>
            </a:r>
            <a:r>
              <a:rPr lang="en-US" sz="4000" b="0" i="0" dirty="0" err="1">
                <a:effectLst/>
              </a:rPr>
              <a:t>otra</a:t>
            </a:r>
            <a:r>
              <a:rPr lang="en-US" sz="4000" b="0" i="0" dirty="0">
                <a:effectLst/>
              </a:rPr>
              <a:t> cabeza de la </a:t>
            </a:r>
            <a:r>
              <a:rPr lang="en-US" sz="4000" b="0" i="0" dirty="0" err="1">
                <a:effectLst/>
              </a:rPr>
              <a:t>iglesia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excepto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el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Señor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Jesucristo</a:t>
            </a:r>
            <a:r>
              <a:rPr lang="en-US" sz="4000" b="0" i="0" dirty="0">
                <a:effectLst/>
              </a:rPr>
              <a:t>; </a:t>
            </a:r>
            <a:r>
              <a:rPr lang="en-US" sz="4000" b="0" i="0" dirty="0" err="1">
                <a:effectLst/>
              </a:rPr>
              <a:t>ni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puede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el</a:t>
            </a:r>
            <a:r>
              <a:rPr lang="en-US" sz="4000" b="0" i="0" dirty="0">
                <a:effectLst/>
              </a:rPr>
              <a:t> Papa de Roma, en </a:t>
            </a:r>
            <a:r>
              <a:rPr lang="en-US" sz="4000" b="0" i="0" dirty="0" err="1">
                <a:effectLst/>
              </a:rPr>
              <a:t>ningún</a:t>
            </a:r>
            <a:r>
              <a:rPr lang="en-US" sz="4000" b="0" i="0" dirty="0">
                <a:effectLst/>
              </a:rPr>
              <a:t> sentido, ser cabeza de </a:t>
            </a:r>
            <a:r>
              <a:rPr lang="en-US" sz="4000" b="0" i="0" dirty="0" err="1">
                <a:effectLst/>
              </a:rPr>
              <a:t>ella</a:t>
            </a:r>
            <a:r>
              <a:rPr lang="en-US" sz="4000" b="0" i="0" dirty="0">
                <a:effectLst/>
              </a:rPr>
              <a:t>. […,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sino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que es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aquel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anticristo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,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aquel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hombre de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pecado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, e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hijo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de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perdición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, que se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exalta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así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mismo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en la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iglesia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contra Cristo, y contra </a:t>
            </a:r>
            <a:r>
              <a:rPr lang="en-US" sz="4000" b="0" i="0" dirty="0" err="1">
                <a:solidFill>
                  <a:srgbClr val="FFFF00"/>
                </a:solidFill>
                <a:effectLst/>
              </a:rPr>
              <a:t>todo</a:t>
            </a:r>
            <a:r>
              <a:rPr lang="en-US" sz="4000" b="0" i="0" dirty="0">
                <a:solidFill>
                  <a:srgbClr val="FFFF00"/>
                </a:solidFill>
                <a:effectLst/>
              </a:rPr>
              <a:t> lo que es Dios</a:t>
            </a:r>
            <a:r>
              <a:rPr lang="en-US" sz="4000" b="0" i="0" dirty="0">
                <a:effectLst/>
              </a:rPr>
              <a:t>”.</a:t>
            </a:r>
            <a:endParaRPr lang="en-US" sz="4000" dirty="0"/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14B68BB4-E55B-4DC8-825B-0A792D33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D876438C-C6C1-4170-95B8-E2CA8180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28D94FF-267F-9182-0584-117711DBE135}"/>
              </a:ext>
            </a:extLst>
          </p:cNvPr>
          <p:cNvSpPr txBox="1"/>
          <p:nvPr/>
        </p:nvSpPr>
        <p:spPr>
          <a:xfrm>
            <a:off x="2390326" y="1036535"/>
            <a:ext cx="8608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effectLst/>
              </a:rPr>
              <a:t>Confesión</a:t>
            </a:r>
            <a:r>
              <a:rPr lang="en-US" sz="4000" b="0" i="0" dirty="0">
                <a:effectLst/>
              </a:rPr>
              <a:t> de fe de Westminster XXV.6 </a:t>
            </a:r>
            <a:endParaRPr lang="es-MX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10E82-F560-6E04-23FB-923DEF492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3BA7DDC-3BD3-EF44-557F-A29BA19C43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-18437"/>
            <a:ext cx="12280490" cy="64115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560C86-379E-2636-AEEA-29E1E55339B9}"/>
              </a:ext>
            </a:extLst>
          </p:cNvPr>
          <p:cNvSpPr txBox="1"/>
          <p:nvPr/>
        </p:nvSpPr>
        <p:spPr>
          <a:xfrm>
            <a:off x="216310" y="226143"/>
            <a:ext cx="1185770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/>
              <a:t>”Ya que el Obispo Romano se hace monarca de la Iglesia Cristiana mundial, apropiándose de la supremacía sobre todas las iglesias y pastores, y porque su insolencia y orgullo son tales que se llama a sí mismo Dios; y que desea ser adorado; y que se asigna todo poder a sí mismo en la tierra y el cielo; y que dispone de toda materia eclesiástica sin limitación, como él quiera; y que él establece los artículos de fe como quiere; y que la autoridad de la Escritura está subordinada a su autoridad, y que su interpretación debe ser concedida sin restricciones; que ejerce tráfico de las almas, y que exime como hombres libres, a hombres atados por los votos y juramentos, y que ha instaurado nuevos cultos en la adoración de Dios; y que en lo perteneciente asuntos civiles, él pisotea la autoridad legítima de los magistrados al dar, tomar y transferir reinos - creemos y afirmamos que él es el verdadero y real Anticristo, el hijo de perdición (II Tesalonicenses 2: 3), predicho en la palabra de Dios (Zacarías 11: 16-17, 1 Juan 4: 3, Apocalipsis 13:11), La ramera vestida de escarlata (Apocalipsis 17: 1), sentada sobre siete colinas en la gran ciudad (Rev. 17: 9), con autoridad firme sobre los gobernantes de la tierra (Apocalipsis 17:18), y esperamos con expectación a Dios, cuando según su promesa (que ya ha comenzado), finalmente lo destruya, quebrantado y conquistado por el aliento de su boca y por el resplandor de su venida (II Tesalonicenses 2: 8).”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75909B-55E3-944F-A677-E31BC5B84FA5}"/>
              </a:ext>
            </a:extLst>
          </p:cNvPr>
          <p:cNvSpPr txBox="1"/>
          <p:nvPr/>
        </p:nvSpPr>
        <p:spPr>
          <a:xfrm>
            <a:off x="3175820" y="63931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Sínodo Francés </a:t>
            </a:r>
            <a:r>
              <a:rPr lang="es-MX" dirty="0" err="1">
                <a:solidFill>
                  <a:schemeClr val="bg1"/>
                </a:solidFill>
              </a:rPr>
              <a:t>Vapincensi</a:t>
            </a:r>
            <a:r>
              <a:rPr lang="es-MX" dirty="0">
                <a:solidFill>
                  <a:schemeClr val="bg1"/>
                </a:solidFill>
              </a:rPr>
              <a:t>, (1604) Citado por Francis </a:t>
            </a:r>
            <a:r>
              <a:rPr lang="es-MX" dirty="0" err="1">
                <a:solidFill>
                  <a:schemeClr val="bg1"/>
                </a:solidFill>
              </a:rPr>
              <a:t>Turretin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471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Montserrat Bold"/>
              </a:rPr>
              <a:t>NUESTRA NECESIDAD DE UN LEVIATÁN </a:t>
            </a:r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39EAF3EF-9DAD-ADAF-8818-7BAFD96D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93B76F-596D-FB7B-3998-FCA637335036}"/>
              </a:ext>
            </a:extLst>
          </p:cNvPr>
          <p:cNvSpPr txBox="1"/>
          <p:nvPr/>
        </p:nvSpPr>
        <p:spPr>
          <a:xfrm>
            <a:off x="5014451" y="2640997"/>
            <a:ext cx="67744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/>
              <a:t>El papado </a:t>
            </a:r>
            <a:r>
              <a:rPr lang="es-MX" sz="2400" i="1" dirty="0">
                <a:solidFill>
                  <a:srgbClr val="FFC000"/>
                </a:solidFill>
              </a:rPr>
              <a:t>es llamativo para algunos</a:t>
            </a:r>
            <a:r>
              <a:rPr lang="es-MX" sz="2400" dirty="0"/>
              <a:t>, por la misma razón que el leviatán es adorado por otros. Es decir, el hombre, al percatarse que el mundo está lleno de lunáticos, y que uno de esos puede irrumpir en su casa y matar a su familia, prefiere entregar su libertad a un ente mayor (el estado, para que lo proteja e imponga temor sobre el malo) esto es lo que nos dice Romanos 13 </a:t>
            </a:r>
            <a:r>
              <a:rPr lang="es-MX" sz="2400" i="1" dirty="0">
                <a:solidFill>
                  <a:srgbClr val="FFC000"/>
                </a:solidFill>
              </a:rPr>
              <a:t>“No en vano lleva la espada”. </a:t>
            </a:r>
            <a:r>
              <a:rPr lang="es-MX" sz="2400" dirty="0"/>
              <a:t>Esto es lo que Roma celebró como </a:t>
            </a:r>
            <a:r>
              <a:rPr lang="es-MX" sz="2400" i="1" dirty="0">
                <a:solidFill>
                  <a:srgbClr val="FFC000"/>
                </a:solidFill>
              </a:rPr>
              <a:t>“</a:t>
            </a:r>
            <a:r>
              <a:rPr lang="es-MX" sz="2400" i="1" dirty="0" err="1">
                <a:solidFill>
                  <a:srgbClr val="FFC000"/>
                </a:solidFill>
              </a:rPr>
              <a:t>Pax</a:t>
            </a:r>
            <a:r>
              <a:rPr lang="es-MX" sz="2400" i="1" dirty="0">
                <a:solidFill>
                  <a:srgbClr val="FFC000"/>
                </a:solidFill>
              </a:rPr>
              <a:t> Romana”. </a:t>
            </a:r>
            <a:endParaRPr lang="es-MX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B0B79-B2A5-99FF-2548-E2DB2588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7E5B67A-BB0E-82B7-440A-A4C5864D7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BC838D5-34A8-187C-C903-736E1250A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9D66C-840F-477A-D503-DC92034E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Montserrat Bold"/>
              </a:rPr>
              <a:t>NUESTRA NECESIDAD DE UN LEVIATÁN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BBA610A5-FB40-D7E4-CFA3-EE6DCD5F2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4F186-88F9-815F-C8B7-24BF4A74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C8FECC-008D-C0F4-8F8A-1AE47F990A41}"/>
              </a:ext>
            </a:extLst>
          </p:cNvPr>
          <p:cNvSpPr txBox="1"/>
          <p:nvPr/>
        </p:nvSpPr>
        <p:spPr>
          <a:xfrm>
            <a:off x="5014451" y="2640997"/>
            <a:ext cx="67744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De igual forma </a:t>
            </a:r>
            <a:r>
              <a:rPr lang="es-MX" sz="2800" i="1" dirty="0">
                <a:solidFill>
                  <a:srgbClr val="FFC000"/>
                </a:solidFill>
              </a:rPr>
              <a:t>los lunáticos y fanáticos religiosos, al percatarse que ellos mismos pueden caer presa de la locura de sus propias interpretaciones, sueños o imaginaciones</a:t>
            </a:r>
            <a:r>
              <a:rPr lang="es-MX" sz="2800" dirty="0"/>
              <a:t>, prefiere entregarle su libertad de conciencia, de pensamiento y creencias religiosas a un leviatán que lo cuide y le diga cómo vivir. Así surge el Papado.</a:t>
            </a:r>
          </a:p>
        </p:txBody>
      </p:sp>
      <p:pic>
        <p:nvPicPr>
          <p:cNvPr id="8194" name="Picture 2" descr="Imagen generada">
            <a:extLst>
              <a:ext uri="{FF2B5EF4-FFF2-40B4-BE49-F238E27FC236}">
                <a16:creationId xmlns:a16="http://schemas.microsoft.com/office/drawing/2014/main" id="{6DC9C0E1-4B93-0E6C-B2B5-2558B8B1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2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762A60-7B1C-356E-973F-3C650649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54" y="1763501"/>
            <a:ext cx="3100136" cy="54610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/>
              <a:t>TRENTO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A8C117-E4AB-6C65-EFE8-148711E1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4" y="2903985"/>
            <a:ext cx="3942735" cy="3366047"/>
          </a:xfrm>
        </p:spPr>
        <p:txBody>
          <a:bodyPr>
            <a:noAutofit/>
          </a:bodyPr>
          <a:lstStyle/>
          <a:p>
            <a:r>
              <a:rPr lang="es-MX" sz="2800" i="1" dirty="0"/>
              <a:t>“Además, para reprimir a los ingenios petulantes, (la iglesia) </a:t>
            </a:r>
            <a:r>
              <a:rPr lang="es-MX" sz="2800" i="1" dirty="0">
                <a:solidFill>
                  <a:srgbClr val="FFC000"/>
                </a:solidFill>
              </a:rPr>
              <a:t>decreta que nadie</a:t>
            </a:r>
            <a:r>
              <a:rPr lang="es-MX" sz="2800" i="1" dirty="0"/>
              <a:t>, apoyado en su prudencia, ose </a:t>
            </a:r>
            <a:r>
              <a:rPr lang="es-MX" sz="2800" i="1" dirty="0">
                <a:solidFill>
                  <a:srgbClr val="FFC000"/>
                </a:solidFill>
              </a:rPr>
              <a:t>interpretar la Escritura</a:t>
            </a:r>
            <a:r>
              <a:rPr lang="es-MX" sz="2800" i="1" dirty="0"/>
              <a:t>…” </a:t>
            </a:r>
          </a:p>
          <a:p>
            <a:pPr algn="r"/>
            <a:r>
              <a:rPr lang="es-MX" sz="2800" b="1" dirty="0"/>
              <a:t>-</a:t>
            </a:r>
            <a:r>
              <a:rPr lang="es-MX" sz="2800" b="1" dirty="0" err="1"/>
              <a:t>Denzinger</a:t>
            </a:r>
            <a:r>
              <a:rPr lang="es-MX" sz="2800" b="1" dirty="0"/>
              <a:t> 1507</a:t>
            </a:r>
            <a:r>
              <a:rPr lang="es-MX" sz="28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617132-CD8D-B3F7-E23A-7DC4F5BF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5450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328B6-6282-5269-34BB-98129409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29AA9C2-9266-593E-0D35-2ED714209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8FFFB67-6297-4666-C7CA-7140F6EB9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CE030-A89B-3F4A-A456-4580ABF0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LA NECESIDAD DE UN LEVIATÁN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68047D76-42AF-9233-6479-8332B80A2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0E45D-F66A-47C1-1F0F-E01CE0AF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C80C2D8-0288-02F0-BB81-88A193B9DF22}"/>
              </a:ext>
            </a:extLst>
          </p:cNvPr>
          <p:cNvSpPr txBox="1"/>
          <p:nvPr/>
        </p:nvSpPr>
        <p:spPr>
          <a:xfrm>
            <a:off x="5014451" y="2640997"/>
            <a:ext cx="6774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i="1" dirty="0"/>
              <a:t>“…Los que hombres viven </a:t>
            </a:r>
            <a:r>
              <a:rPr lang="es-MX" sz="3600" i="1" dirty="0">
                <a:solidFill>
                  <a:srgbClr val="FFC000"/>
                </a:solidFill>
              </a:rPr>
              <a:t>sin un poder común que los atemorice a todos</a:t>
            </a:r>
            <a:r>
              <a:rPr lang="es-MX" sz="3600" i="1" dirty="0"/>
              <a:t>, se hallan en la condición o estado que se denomina guerra; una guerra tal que es la de todos contra todos….”</a:t>
            </a:r>
          </a:p>
        </p:txBody>
      </p:sp>
      <p:pic>
        <p:nvPicPr>
          <p:cNvPr id="3074" name="Picture 2" descr="Leviathan by Thomas Hobbes : Hobbes, Thomas: Amazon.com.mx: Libros">
            <a:extLst>
              <a:ext uri="{FF2B5EF4-FFF2-40B4-BE49-F238E27FC236}">
                <a16:creationId xmlns:a16="http://schemas.microsoft.com/office/drawing/2014/main" id="{D7268B46-735E-8957-C7BE-E437F28F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006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7D3B8B-A5F7-C301-A63B-4B62CEB64779}"/>
              </a:ext>
            </a:extLst>
          </p:cNvPr>
          <p:cNvSpPr txBox="1"/>
          <p:nvPr/>
        </p:nvSpPr>
        <p:spPr>
          <a:xfrm>
            <a:off x="7391402" y="63822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(Hobbes, 2015, p. 72)</a:t>
            </a:r>
          </a:p>
        </p:txBody>
      </p:sp>
    </p:spTree>
    <p:extLst>
      <p:ext uri="{BB962C8B-B14F-4D97-AF65-F5344CB8AC3E}">
        <p14:creationId xmlns:p14="http://schemas.microsoft.com/office/powerpoint/2010/main" val="3472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CAE11-AB86-6DD2-1E12-AD4C2CDA0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E4BBB68-87C6-39BB-E696-18FC0FE78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8415E1F-22FA-D2F5-6D4E-F3CC863A9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01372-DB89-A1C9-8C78-C844B82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859" y="634946"/>
            <a:ext cx="6368142" cy="1450757"/>
          </a:xfrm>
        </p:spPr>
        <p:txBody>
          <a:bodyPr>
            <a:normAutofit/>
          </a:bodyPr>
          <a:lstStyle/>
          <a:p>
            <a:pPr algn="r"/>
            <a:r>
              <a:rPr lang="es-MX" dirty="0">
                <a:latin typeface="Montserrat Bold"/>
              </a:rPr>
              <a:t>BONIFACIO VIII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9643196-709F-6B23-60C1-E8279EA5B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94D4A-2822-04A7-B628-D1BCB84D0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265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77381A-163C-BCB7-232E-C29AA019A1E8}"/>
              </a:ext>
            </a:extLst>
          </p:cNvPr>
          <p:cNvSpPr txBox="1"/>
          <p:nvPr/>
        </p:nvSpPr>
        <p:spPr>
          <a:xfrm>
            <a:off x="5599414" y="2660604"/>
            <a:ext cx="65925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4000" i="1" dirty="0"/>
              <a:t>“Por tanto, declaramos, decimos y definimos que </a:t>
            </a:r>
            <a:r>
              <a:rPr lang="es-MX" sz="4000" i="1" dirty="0">
                <a:solidFill>
                  <a:srgbClr val="FFC000"/>
                </a:solidFill>
              </a:rPr>
              <a:t>es absolutamente necesario para la salvación,</a:t>
            </a:r>
            <a:r>
              <a:rPr lang="es-MX" sz="4000" i="1" dirty="0"/>
              <a:t> que toda criatura humana esté </a:t>
            </a:r>
            <a:r>
              <a:rPr lang="es-MX" sz="4000" i="1" dirty="0">
                <a:solidFill>
                  <a:srgbClr val="FFC000"/>
                </a:solidFill>
              </a:rPr>
              <a:t>sujeta al Romano Pontífice.”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63DBA9-A373-D58D-855B-DBBD9609F524}"/>
              </a:ext>
            </a:extLst>
          </p:cNvPr>
          <p:cNvSpPr txBox="1"/>
          <p:nvPr/>
        </p:nvSpPr>
        <p:spPr>
          <a:xfrm>
            <a:off x="5547851" y="6381178"/>
            <a:ext cx="6169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 err="1"/>
              <a:t>Bonifacio</a:t>
            </a:r>
            <a:r>
              <a:rPr lang="pt-BR" sz="1200" dirty="0"/>
              <a:t> VIII. (1302). </a:t>
            </a:r>
            <a:r>
              <a:rPr lang="pt-BR" sz="1200" i="1" dirty="0"/>
              <a:t>Unam Sanctam</a:t>
            </a:r>
            <a:r>
              <a:rPr lang="pt-BR" sz="1200" dirty="0"/>
              <a:t>. Recuperado de </a:t>
            </a:r>
            <a:r>
              <a:rPr lang="pt-BR" sz="1200" dirty="0">
                <a:hlinkClick r:id="rId2"/>
              </a:rPr>
              <a:t>https://www.papalencyclicals.net/bon08/b8unam.htm</a:t>
            </a:r>
            <a:endParaRPr lang="es-MX" sz="1200" dirty="0"/>
          </a:p>
        </p:txBody>
      </p:sp>
      <p:pic>
        <p:nvPicPr>
          <p:cNvPr id="4098" name="Picture 2" descr="Imagen generada">
            <a:extLst>
              <a:ext uri="{FF2B5EF4-FFF2-40B4-BE49-F238E27FC236}">
                <a16:creationId xmlns:a16="http://schemas.microsoft.com/office/drawing/2014/main" id="{BFB7927E-3E26-43ED-77FA-A17E40EC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8" y="409326"/>
            <a:ext cx="5533103" cy="63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3D7FC-F54A-DA74-0C27-7301E7F99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6ABA1F4-7E92-D17E-9797-757BFAD08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3B6B488-7261-9AF3-BA1B-1279957DB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30C19-3EB3-2AFC-0A85-229F7786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LA NECESIDAD DE UN LEVIATÁN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0D7050F0-1412-1AD7-E364-41971A36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E80EB-D65E-1E5E-ED57-1B9BF4F0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E2A743-7EEA-1351-06D5-0E1819F627CF}"/>
              </a:ext>
            </a:extLst>
          </p:cNvPr>
          <p:cNvSpPr txBox="1"/>
          <p:nvPr/>
        </p:nvSpPr>
        <p:spPr>
          <a:xfrm>
            <a:off x="5109087" y="2653061"/>
            <a:ext cx="67744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i="1" dirty="0"/>
              <a:t>“El único camino para erigir semejante poder común, </a:t>
            </a:r>
            <a:r>
              <a:rPr lang="es-MX" sz="4400" i="1" dirty="0">
                <a:solidFill>
                  <a:srgbClr val="FFC000"/>
                </a:solidFill>
              </a:rPr>
              <a:t>capaz de defenderlos</a:t>
            </a:r>
            <a:r>
              <a:rPr lang="es-MX" sz="4400" i="1" dirty="0"/>
              <a:t>… es </a:t>
            </a:r>
            <a:r>
              <a:rPr lang="es-MX" sz="4400" i="1" dirty="0">
                <a:solidFill>
                  <a:srgbClr val="FFC000"/>
                </a:solidFill>
              </a:rPr>
              <a:t>conferir todo su poder y fortaleza a un hombre</a:t>
            </a:r>
            <a:r>
              <a:rPr lang="es-MX" sz="4400" i="1" dirty="0"/>
              <a:t>…”</a:t>
            </a:r>
          </a:p>
        </p:txBody>
      </p:sp>
      <p:pic>
        <p:nvPicPr>
          <p:cNvPr id="3074" name="Picture 2" descr="Leviathan by Thomas Hobbes : Hobbes, Thomas: Amazon.com.mx: Libros">
            <a:extLst>
              <a:ext uri="{FF2B5EF4-FFF2-40B4-BE49-F238E27FC236}">
                <a16:creationId xmlns:a16="http://schemas.microsoft.com/office/drawing/2014/main" id="{049CB3D5-2CF8-3EBE-3E1D-C263171C7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00600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C62828-84A8-31B8-BD99-DB03B2E0212E}"/>
              </a:ext>
            </a:extLst>
          </p:cNvPr>
          <p:cNvSpPr txBox="1"/>
          <p:nvPr/>
        </p:nvSpPr>
        <p:spPr>
          <a:xfrm>
            <a:off x="7391402" y="63822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(Hobbes, 2015, p. 101)</a:t>
            </a:r>
          </a:p>
        </p:txBody>
      </p:sp>
    </p:spTree>
    <p:extLst>
      <p:ext uri="{BB962C8B-B14F-4D97-AF65-F5344CB8AC3E}">
        <p14:creationId xmlns:p14="http://schemas.microsoft.com/office/powerpoint/2010/main" val="75825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21E3D-527B-7B3C-322B-6C14BDEF8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33960DA-BA20-83E8-2A5C-13C632E04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D1625D4-AC31-CB36-61A2-B714B57C1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4C224-5107-0ED8-C487-5C40820F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Bold"/>
              </a:rPr>
              <a:t>LA NECESIDAD DE UN LEVIATÁN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C75E04F0-B6EF-CFF7-C6B5-6B86DB103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27924-994F-2973-AB00-61C3220D0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algn="r"/>
            <a:r>
              <a:rPr lang="es-MX" i="1" dirty="0">
                <a:latin typeface="Open Sans"/>
              </a:rPr>
              <a:t>“EL HOMBRE ES EL LOBO DEL HOMBRE”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9323EE-10FC-2FDB-7DE1-DF1428670568}"/>
              </a:ext>
            </a:extLst>
          </p:cNvPr>
          <p:cNvSpPr txBox="1"/>
          <p:nvPr/>
        </p:nvSpPr>
        <p:spPr>
          <a:xfrm>
            <a:off x="5109087" y="2653061"/>
            <a:ext cx="67744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i="1" dirty="0"/>
              <a:t>“…La iglesia, por la asistencia divina que le fue prometida en el bienaventurado Pedro, </a:t>
            </a:r>
            <a:r>
              <a:rPr lang="es-MX" sz="2800" i="1" dirty="0">
                <a:solidFill>
                  <a:srgbClr val="FFC000"/>
                </a:solidFill>
              </a:rPr>
              <a:t>de aquella infalibilidad </a:t>
            </a:r>
            <a:r>
              <a:rPr lang="es-MX" sz="2800" i="1" dirty="0"/>
              <a:t>con la que el divino Redentor quiso que su Iglesia estuviera dotada al definir la doctrina sobre la fe o la moral; y por tanto, </a:t>
            </a:r>
            <a:r>
              <a:rPr lang="es-MX" sz="2800" i="1" dirty="0">
                <a:solidFill>
                  <a:srgbClr val="FFC000"/>
                </a:solidFill>
              </a:rPr>
              <a:t>tales definiciones del Romano Pontífice son irreformables por sí mismas</a:t>
            </a:r>
            <a:r>
              <a:rPr lang="es-MX" sz="2800" i="1" dirty="0"/>
              <a:t> y no por el consentimiento de la Iglesia”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9F8B2E-B66E-D5A3-43FA-ECF1AF902613}"/>
              </a:ext>
            </a:extLst>
          </p:cNvPr>
          <p:cNvSpPr txBox="1"/>
          <p:nvPr/>
        </p:nvSpPr>
        <p:spPr>
          <a:xfrm>
            <a:off x="6096000" y="6211668"/>
            <a:ext cx="6169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Concilio Vaticano I. (1870). </a:t>
            </a:r>
            <a:r>
              <a:rPr lang="es-MX" i="1" dirty="0"/>
              <a:t>Pastor </a:t>
            </a:r>
            <a:r>
              <a:rPr lang="es-MX" i="1" dirty="0" err="1"/>
              <a:t>Aeternus</a:t>
            </a:r>
            <a:r>
              <a:rPr lang="es-MX" i="1" dirty="0"/>
              <a:t>: Constitución dogmática sobre la Iglesia de Cristo</a:t>
            </a:r>
            <a:r>
              <a:rPr lang="es-MX" dirty="0"/>
              <a:t>.</a:t>
            </a:r>
          </a:p>
        </p:txBody>
      </p:sp>
      <p:pic>
        <p:nvPicPr>
          <p:cNvPr id="5122" name="Picture 2" descr="Imagen generada">
            <a:extLst>
              <a:ext uri="{FF2B5EF4-FFF2-40B4-BE49-F238E27FC236}">
                <a16:creationId xmlns:a16="http://schemas.microsoft.com/office/drawing/2014/main" id="{D7FDB37C-EB12-4878-9E04-11C70819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80" y="27038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506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</TotalTime>
  <Words>1536</Words>
  <Application>Microsoft Office PowerPoint</Application>
  <PresentationFormat>Panorámica</PresentationFormat>
  <Paragraphs>62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Montserrat Bold</vt:lpstr>
      <vt:lpstr>Open Sans</vt:lpstr>
      <vt:lpstr>Retrospección</vt:lpstr>
      <vt:lpstr>El Papado y el Leviatán</vt:lpstr>
      <vt:lpstr>LA NECESIDAD DE UN LEVIATÁN </vt:lpstr>
      <vt:lpstr>NUESTRA NECESIDAD DE UN LEVIATÁN </vt:lpstr>
      <vt:lpstr>NUESTRA NECESIDAD DE UN LEVIATÁN </vt:lpstr>
      <vt:lpstr>TRENTO</vt:lpstr>
      <vt:lpstr>LA NECESIDAD DE UN LEVIATÁN </vt:lpstr>
      <vt:lpstr>BONIFACIO VIII</vt:lpstr>
      <vt:lpstr>LA NECESIDAD DE UN LEVIATÁN </vt:lpstr>
      <vt:lpstr>LA NECESIDAD DE UN LEVIATÁN </vt:lpstr>
      <vt:lpstr>LA NECESIDAD DE UN LEVIATÁN </vt:lpstr>
      <vt:lpstr>LEVIATÁN Y PAPADO</vt:lpstr>
      <vt:lpstr>ESTABLECIMIENTO DEL LEVIATÁN </vt:lpstr>
      <vt:lpstr>EL LEVIATÁN PRECISA DEL MIEDO </vt:lpstr>
      <vt:lpstr>EL PAPADO PRECISA DEL MIEDO </vt:lpstr>
      <vt:lpstr>Hobbes p. 67</vt:lpstr>
      <vt:lpstr>TODOS LOS TIRANOS RELIGIOSOS HACEN LO MISMO, SEA CATÓLICO O PROTESTANTE, INFUNDEN MIEDO. </vt:lpstr>
      <vt:lpstr>CREANDO EL MONSTRUO</vt:lpstr>
      <vt:lpstr>EL DOMINIO PAPAL TIRANICO</vt:lpstr>
      <vt:lpstr>EL PROTESTANTISMO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Edgar Pacheco</dc:creator>
  <cp:keywords/>
  <dc:description>generated using python-pptx</dc:description>
  <cp:lastModifiedBy>Edgar Pacheco</cp:lastModifiedBy>
  <cp:revision>3</cp:revision>
  <dcterms:created xsi:type="dcterms:W3CDTF">2013-01-27T09:14:16Z</dcterms:created>
  <dcterms:modified xsi:type="dcterms:W3CDTF">2025-04-27T22:20:36Z</dcterms:modified>
  <cp:category/>
</cp:coreProperties>
</file>