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70" r:id="rId3"/>
    <p:sldId id="271" r:id="rId4"/>
    <p:sldId id="272" r:id="rId5"/>
    <p:sldId id="273" r:id="rId6"/>
    <p:sldId id="274" r:id="rId7"/>
    <p:sldId id="296" r:id="rId8"/>
    <p:sldId id="275" r:id="rId9"/>
    <p:sldId id="276" r:id="rId10"/>
    <p:sldId id="278" r:id="rId11"/>
    <p:sldId id="279" r:id="rId12"/>
    <p:sldId id="280" r:id="rId13"/>
    <p:sldId id="277" r:id="rId14"/>
    <p:sldId id="269" r:id="rId15"/>
    <p:sldId id="297" r:id="rId16"/>
    <p:sldId id="281" r:id="rId17"/>
    <p:sldId id="282" r:id="rId18"/>
    <p:sldId id="283" r:id="rId19"/>
    <p:sldId id="284" r:id="rId20"/>
    <p:sldId id="285" r:id="rId21"/>
    <p:sldId id="256" r:id="rId22"/>
    <p:sldId id="257" r:id="rId23"/>
    <p:sldId id="286" r:id="rId24"/>
    <p:sldId id="263" r:id="rId25"/>
    <p:sldId id="259" r:id="rId26"/>
    <p:sldId id="287" r:id="rId27"/>
    <p:sldId id="298" r:id="rId28"/>
    <p:sldId id="290" r:id="rId29"/>
    <p:sldId id="291" r:id="rId30"/>
    <p:sldId id="288" r:id="rId31"/>
    <p:sldId id="261" r:id="rId32"/>
    <p:sldId id="289" r:id="rId33"/>
    <p:sldId id="292" r:id="rId34"/>
    <p:sldId id="293" r:id="rId35"/>
    <p:sldId id="294" r:id="rId36"/>
    <p:sldId id="295" r:id="rId37"/>
    <p:sldId id="26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99057A-4B37-474C-856A-6A7C749000F0}" v="80" dt="2025-04-29T07:33:05.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F2D92C28-ECF4-4EFA-99A4-049F6D2561A3}" type="datetimeFigureOut">
              <a:rPr lang="es-MX" smtClean="0"/>
              <a:t>28/04/2025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285345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2D92C28-ECF4-4EFA-99A4-049F6D2561A3}" type="datetimeFigureOut">
              <a:rPr lang="es-MX" smtClean="0"/>
              <a:t>28/04/2025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272180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2D92C28-ECF4-4EFA-99A4-049F6D2561A3}" type="datetimeFigureOut">
              <a:rPr lang="es-MX" smtClean="0"/>
              <a:t>28/04/2025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91967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F2D92C28-ECF4-4EFA-99A4-049F6D2561A3}" type="datetimeFigureOut">
              <a:rPr lang="es-MX" smtClean="0"/>
              <a:t>28/04/2025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202536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F2D92C28-ECF4-4EFA-99A4-049F6D2561A3}" type="datetimeFigureOut">
              <a:rPr lang="es-MX" smtClean="0"/>
              <a:t>28/04/2025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37994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F2D92C28-ECF4-4EFA-99A4-049F6D2561A3}" type="datetimeFigureOut">
              <a:rPr lang="es-MX" smtClean="0"/>
              <a:t>28/04/2025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304487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F2D92C28-ECF4-4EFA-99A4-049F6D2561A3}" type="datetimeFigureOut">
              <a:rPr lang="es-MX" smtClean="0"/>
              <a:t>28/04/2025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402425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F2D92C28-ECF4-4EFA-99A4-049F6D2561A3}" type="datetimeFigureOut">
              <a:rPr lang="es-MX" smtClean="0"/>
              <a:t>28/04/2025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131107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92C28-ECF4-4EFA-99A4-049F6D2561A3}" type="datetimeFigureOut">
              <a:rPr lang="es-MX" smtClean="0"/>
              <a:t>28/04/2025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194238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F2D92C28-ECF4-4EFA-99A4-049F6D2561A3}" type="datetimeFigureOut">
              <a:rPr lang="es-MX" smtClean="0"/>
              <a:t>28/04/2025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3005586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F2D92C28-ECF4-4EFA-99A4-049F6D2561A3}" type="datetimeFigureOut">
              <a:rPr lang="es-MX" smtClean="0"/>
              <a:t>28/04/2025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731D71E-CC67-4BA6-8652-C0F7792EDC4A}" type="slidenum">
              <a:rPr lang="es-MX" smtClean="0"/>
              <a:t>‹Nº›</a:t>
            </a:fld>
            <a:endParaRPr lang="es-MX"/>
          </a:p>
        </p:txBody>
      </p:sp>
    </p:spTree>
    <p:extLst>
      <p:ext uri="{BB962C8B-B14F-4D97-AF65-F5344CB8AC3E}">
        <p14:creationId xmlns:p14="http://schemas.microsoft.com/office/powerpoint/2010/main" val="47451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F2D92C28-ECF4-4EFA-99A4-049F6D2561A3}" type="datetimeFigureOut">
              <a:rPr lang="es-MX" smtClean="0"/>
              <a:t>28/04/2025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7731D71E-CC67-4BA6-8652-C0F7792EDC4A}" type="slidenum">
              <a:rPr lang="es-MX" smtClean="0"/>
              <a:t>‹Nº›</a:t>
            </a:fld>
            <a:endParaRPr lang="es-MX"/>
          </a:p>
        </p:txBody>
      </p:sp>
    </p:spTree>
    <p:extLst>
      <p:ext uri="{BB962C8B-B14F-4D97-AF65-F5344CB8AC3E}">
        <p14:creationId xmlns:p14="http://schemas.microsoft.com/office/powerpoint/2010/main" val="41771983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55FF6-01F5-1457-E784-16B75EC89D6E}"/>
              </a:ext>
            </a:extLst>
          </p:cNvPr>
          <p:cNvSpPr>
            <a:spLocks noGrp="1"/>
          </p:cNvSpPr>
          <p:nvPr>
            <p:ph type="ctrTitle"/>
          </p:nvPr>
        </p:nvSpPr>
        <p:spPr>
          <a:xfrm>
            <a:off x="1465006" y="-385762"/>
            <a:ext cx="4257368" cy="1909763"/>
          </a:xfrm>
        </p:spPr>
        <p:txBody>
          <a:bodyPr>
            <a:normAutofit/>
          </a:bodyPr>
          <a:lstStyle/>
          <a:p>
            <a:r>
              <a:rPr lang="es-MX" sz="4800" dirty="0"/>
              <a:t>“Mafia” de San Galo </a:t>
            </a:r>
          </a:p>
        </p:txBody>
      </p:sp>
      <p:sp>
        <p:nvSpPr>
          <p:cNvPr id="3" name="Subtítulo 2">
            <a:extLst>
              <a:ext uri="{FF2B5EF4-FFF2-40B4-BE49-F238E27FC236}">
                <a16:creationId xmlns:a16="http://schemas.microsoft.com/office/drawing/2014/main" id="{1D297C3A-112E-C422-999C-88DA2AB38261}"/>
              </a:ext>
            </a:extLst>
          </p:cNvPr>
          <p:cNvSpPr>
            <a:spLocks noGrp="1"/>
          </p:cNvSpPr>
          <p:nvPr>
            <p:ph type="subTitle" idx="1"/>
          </p:nvPr>
        </p:nvSpPr>
        <p:spPr>
          <a:xfrm>
            <a:off x="309716" y="1524001"/>
            <a:ext cx="6567948" cy="4660490"/>
          </a:xfrm>
        </p:spPr>
        <p:txBody>
          <a:bodyPr>
            <a:noAutofit/>
          </a:bodyPr>
          <a:lstStyle/>
          <a:p>
            <a:r>
              <a:rPr lang="es-MX" sz="2800" dirty="0"/>
              <a:t>“Un libro bomba surgió en 2015,  Sus autores: Jürgen </a:t>
            </a:r>
            <a:r>
              <a:rPr lang="es-MX" sz="2800" dirty="0" err="1"/>
              <a:t>Mettepennigen</a:t>
            </a:r>
            <a:r>
              <a:rPr lang="es-MX" sz="2800" dirty="0"/>
              <a:t> y Karim </a:t>
            </a:r>
            <a:r>
              <a:rPr lang="es-MX" sz="2800" dirty="0" err="1"/>
              <a:t>Schelkkenf</a:t>
            </a:r>
            <a:r>
              <a:rPr lang="es-MX" sz="2800" dirty="0"/>
              <a:t>, editaron la biografía </a:t>
            </a:r>
            <a:r>
              <a:rPr lang="es-MX" sz="2800" dirty="0" err="1"/>
              <a:t>aurorizada</a:t>
            </a:r>
            <a:r>
              <a:rPr lang="es-MX" sz="2800" dirty="0"/>
              <a:t> del cardenal emérito de Bruselas, </a:t>
            </a:r>
            <a:r>
              <a:rPr lang="es-MX" sz="2800" dirty="0" err="1">
                <a:solidFill>
                  <a:srgbClr val="FFC000"/>
                </a:solidFill>
              </a:rPr>
              <a:t>Godfried</a:t>
            </a:r>
            <a:r>
              <a:rPr lang="es-MX" sz="2800" dirty="0">
                <a:solidFill>
                  <a:srgbClr val="FFC000"/>
                </a:solidFill>
              </a:rPr>
              <a:t> </a:t>
            </a:r>
            <a:r>
              <a:rPr lang="es-MX" sz="2800" dirty="0" err="1">
                <a:solidFill>
                  <a:srgbClr val="FFC000"/>
                </a:solidFill>
              </a:rPr>
              <a:t>Danneels</a:t>
            </a:r>
            <a:r>
              <a:rPr lang="es-MX" sz="2800" dirty="0"/>
              <a:t>. Quién Reconoció </a:t>
            </a:r>
            <a:r>
              <a:rPr lang="es-MX" sz="2800" dirty="0" err="1"/>
              <a:t>publicamente</a:t>
            </a:r>
            <a:r>
              <a:rPr lang="es-MX" sz="2800" dirty="0"/>
              <a:t> que él y otros cardenales "unidos por el deseo de modernizar la Iglesia, formaron un grupo de presión (usa la palabra "mafia") </a:t>
            </a:r>
            <a:r>
              <a:rPr lang="es-MX" sz="2800" i="1" dirty="0">
                <a:solidFill>
                  <a:srgbClr val="FFC000"/>
                </a:solidFill>
              </a:rPr>
              <a:t>para impedir la elección de Benedicto XVI </a:t>
            </a:r>
            <a:r>
              <a:rPr lang="es-MX" sz="2800" dirty="0"/>
              <a:t>–el cardenal alemán Joseph Ratzinger–, </a:t>
            </a:r>
            <a:r>
              <a:rPr lang="es-MX" sz="2800" i="1" dirty="0">
                <a:solidFill>
                  <a:srgbClr val="FFC000"/>
                </a:solidFill>
              </a:rPr>
              <a:t>y si la maniobra fallara… forzar la maquinaria hasta hacerlo renunciar.</a:t>
            </a:r>
          </a:p>
        </p:txBody>
      </p:sp>
      <p:pic>
        <p:nvPicPr>
          <p:cNvPr id="1026" name="Picture 2" descr="Amazon.com: Godfried Danneels: biographie (French Edition) eBook :  Schelkens, Karim, Mettepenningen, Jürgen: Tienda Kindle">
            <a:extLst>
              <a:ext uri="{FF2B5EF4-FFF2-40B4-BE49-F238E27FC236}">
                <a16:creationId xmlns:a16="http://schemas.microsoft.com/office/drawing/2014/main" id="{66316CE5-132A-E5EC-D9F6-E8CA37ADB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813" y="0"/>
            <a:ext cx="4471987" cy="68580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63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4AD3985-6372-1EEF-BDFF-84472D519435}"/>
              </a:ext>
            </a:extLst>
          </p:cNvPr>
          <p:cNvSpPr>
            <a:spLocks noGrp="1"/>
          </p:cNvSpPr>
          <p:nvPr>
            <p:ph type="subTitle" idx="1"/>
          </p:nvPr>
        </p:nvSpPr>
        <p:spPr>
          <a:xfrm>
            <a:off x="235974" y="344127"/>
            <a:ext cx="6676103" cy="5948517"/>
          </a:xfrm>
        </p:spPr>
        <p:txBody>
          <a:bodyPr>
            <a:normAutofit/>
          </a:bodyPr>
          <a:lstStyle/>
          <a:p>
            <a:r>
              <a:rPr lang="es-MX" sz="3200" dirty="0"/>
              <a:t>“Según el vaticanista Bernard </a:t>
            </a:r>
            <a:r>
              <a:rPr lang="es-MX" sz="3200" dirty="0" err="1"/>
              <a:t>Lecomte</a:t>
            </a:r>
            <a:r>
              <a:rPr lang="es-MX" sz="3200" dirty="0"/>
              <a:t>, múltiples testigos presenciales presenciaron una misteriosa conversación a la hora del </a:t>
            </a:r>
            <a:r>
              <a:rPr lang="es-MX" sz="3200" i="1" dirty="0">
                <a:solidFill>
                  <a:srgbClr val="FFC000"/>
                </a:solidFill>
              </a:rPr>
              <a:t>almuerzo entre Martini y Ratzinger antes de la cuarta votación</a:t>
            </a:r>
            <a:r>
              <a:rPr lang="es-MX" sz="3200" dirty="0"/>
              <a:t>. La conversación del brazo dejó al menos a un testigo con la impresión de que </a:t>
            </a:r>
            <a:r>
              <a:rPr lang="es-MX" sz="3200" i="1" dirty="0">
                <a:solidFill>
                  <a:srgbClr val="FFC000"/>
                </a:solidFill>
              </a:rPr>
              <a:t>Martini había desviado sus votos a Ratzinger</a:t>
            </a:r>
            <a:r>
              <a:rPr lang="es-MX" sz="3200" dirty="0"/>
              <a:t>, posiblemente a cambio de una garantía sobre las orientaciones del nuevo pontificado”</a:t>
            </a:r>
          </a:p>
        </p:txBody>
      </p:sp>
      <p:pic>
        <p:nvPicPr>
          <p:cNvPr id="4" name="Picture 4" descr="La mafia di San Gallo (Italian Edition) eBook : Meloni, Julia :  Amazon.com.mx: Tienda Kindle">
            <a:extLst>
              <a:ext uri="{FF2B5EF4-FFF2-40B4-BE49-F238E27FC236}">
                <a16:creationId xmlns:a16="http://schemas.microsoft.com/office/drawing/2014/main" id="{87C0E068-E49B-1D55-ECCD-F5654BA96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9" y="412955"/>
            <a:ext cx="4258767" cy="603209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71BB76D-5E4C-0EB7-2267-B6883871B668}"/>
              </a:ext>
            </a:extLst>
          </p:cNvPr>
          <p:cNvSpPr txBox="1"/>
          <p:nvPr/>
        </p:nvSpPr>
        <p:spPr>
          <a:xfrm>
            <a:off x="658761" y="6311688"/>
            <a:ext cx="6096000" cy="369332"/>
          </a:xfrm>
          <a:prstGeom prst="rect">
            <a:avLst/>
          </a:prstGeom>
          <a:noFill/>
        </p:spPr>
        <p:txBody>
          <a:bodyPr wrap="square">
            <a:spAutoFit/>
          </a:bodyPr>
          <a:lstStyle/>
          <a:p>
            <a:pPr algn="ctr"/>
            <a:r>
              <a:rPr lang="es-MX" dirty="0"/>
              <a:t>(p. 22).</a:t>
            </a:r>
          </a:p>
        </p:txBody>
      </p:sp>
    </p:spTree>
    <p:extLst>
      <p:ext uri="{BB962C8B-B14F-4D97-AF65-F5344CB8AC3E}">
        <p14:creationId xmlns:p14="http://schemas.microsoft.com/office/powerpoint/2010/main" val="323942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AFFC-4AAF-045D-9495-39AF6D2010C8}"/>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A32C72E7-151A-3177-64C1-8FF09FFEE161}"/>
              </a:ext>
            </a:extLst>
          </p:cNvPr>
          <p:cNvSpPr>
            <a:spLocks noGrp="1"/>
          </p:cNvSpPr>
          <p:nvPr>
            <p:ph type="subTitle" idx="1"/>
          </p:nvPr>
        </p:nvSpPr>
        <p:spPr>
          <a:xfrm>
            <a:off x="285135" y="698089"/>
            <a:ext cx="6676103" cy="5948517"/>
          </a:xfrm>
        </p:spPr>
        <p:txBody>
          <a:bodyPr>
            <a:normAutofit/>
          </a:bodyPr>
          <a:lstStyle/>
          <a:p>
            <a:r>
              <a:rPr lang="es-MX" sz="4800" dirty="0"/>
              <a:t>“Así, se dijo que, durante la misma pausa para el almuerzo, Bergoglio </a:t>
            </a:r>
            <a:r>
              <a:rPr lang="es-MX" sz="4800" i="1" dirty="0">
                <a:solidFill>
                  <a:srgbClr val="FFC000"/>
                </a:solidFill>
              </a:rPr>
              <a:t>había indicado que sus propios partidarios debían votar por Ratzinger”</a:t>
            </a:r>
          </a:p>
        </p:txBody>
      </p:sp>
      <p:pic>
        <p:nvPicPr>
          <p:cNvPr id="4" name="Picture 4" descr="La mafia di San Gallo (Italian Edition) eBook : Meloni, Julia :  Amazon.com.mx: Tienda Kindle">
            <a:extLst>
              <a:ext uri="{FF2B5EF4-FFF2-40B4-BE49-F238E27FC236}">
                <a16:creationId xmlns:a16="http://schemas.microsoft.com/office/drawing/2014/main" id="{E43BDEE8-871B-AB30-6348-FA89204FE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9" y="412955"/>
            <a:ext cx="4258767" cy="603209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4A8F0A4-03C9-18AF-0276-CF19CB5A4AB5}"/>
              </a:ext>
            </a:extLst>
          </p:cNvPr>
          <p:cNvSpPr txBox="1"/>
          <p:nvPr/>
        </p:nvSpPr>
        <p:spPr>
          <a:xfrm>
            <a:off x="658761" y="6311688"/>
            <a:ext cx="6096000" cy="369332"/>
          </a:xfrm>
          <a:prstGeom prst="rect">
            <a:avLst/>
          </a:prstGeom>
          <a:noFill/>
        </p:spPr>
        <p:txBody>
          <a:bodyPr wrap="square">
            <a:spAutoFit/>
          </a:bodyPr>
          <a:lstStyle/>
          <a:p>
            <a:pPr algn="ctr"/>
            <a:r>
              <a:rPr lang="es-MX" dirty="0"/>
              <a:t>(p. 22).</a:t>
            </a:r>
          </a:p>
        </p:txBody>
      </p:sp>
    </p:spTree>
    <p:extLst>
      <p:ext uri="{BB962C8B-B14F-4D97-AF65-F5344CB8AC3E}">
        <p14:creationId xmlns:p14="http://schemas.microsoft.com/office/powerpoint/2010/main" val="423850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77797F8-5CF4-530C-6D11-58F42618534F}"/>
              </a:ext>
            </a:extLst>
          </p:cNvPr>
          <p:cNvSpPr>
            <a:spLocks noGrp="1"/>
          </p:cNvSpPr>
          <p:nvPr>
            <p:ph type="subTitle" idx="1"/>
          </p:nvPr>
        </p:nvSpPr>
        <p:spPr>
          <a:xfrm>
            <a:off x="393290" y="318627"/>
            <a:ext cx="6361471" cy="6073386"/>
          </a:xfrm>
        </p:spPr>
        <p:txBody>
          <a:bodyPr>
            <a:normAutofit lnSpcReduction="10000"/>
          </a:bodyPr>
          <a:lstStyle/>
          <a:p>
            <a:r>
              <a:rPr lang="es-MX" sz="4400" dirty="0"/>
              <a:t>Cabe destacar, que muchos años atrás, en las reuniones de la mafia de San Galo, Bergoglio </a:t>
            </a:r>
            <a:r>
              <a:rPr lang="es-MX" sz="4400" i="1" dirty="0">
                <a:solidFill>
                  <a:srgbClr val="FFC000"/>
                </a:solidFill>
              </a:rPr>
              <a:t>ya había sido escogido como el líder del contingente “</a:t>
            </a:r>
            <a:r>
              <a:rPr lang="es-MX" sz="4400" i="1" dirty="0" err="1">
                <a:solidFill>
                  <a:srgbClr val="FFC000"/>
                </a:solidFill>
              </a:rPr>
              <a:t>antiratzingeriano</a:t>
            </a:r>
            <a:r>
              <a:rPr lang="es-MX" sz="4400" i="1" dirty="0">
                <a:solidFill>
                  <a:srgbClr val="FFC000"/>
                </a:solidFill>
              </a:rPr>
              <a:t>” </a:t>
            </a:r>
            <a:r>
              <a:rPr lang="es-MX" sz="4400" dirty="0"/>
              <a:t>¿Cómo se ganó este lugar? Nos lo dice </a:t>
            </a:r>
            <a:r>
              <a:rPr lang="es-MX" sz="4400" dirty="0" err="1"/>
              <a:t>Danneels</a:t>
            </a:r>
            <a:r>
              <a:rPr lang="es-MX" sz="4400" dirty="0"/>
              <a:t>:</a:t>
            </a:r>
          </a:p>
          <a:p>
            <a:endParaRPr lang="es-MX" dirty="0"/>
          </a:p>
        </p:txBody>
      </p:sp>
      <p:pic>
        <p:nvPicPr>
          <p:cNvPr id="9218" name="Picture 2" descr="Francisco (papa) para Niños">
            <a:extLst>
              <a:ext uri="{FF2B5EF4-FFF2-40B4-BE49-F238E27FC236}">
                <a16:creationId xmlns:a16="http://schemas.microsoft.com/office/drawing/2014/main" id="{929FB54A-B111-F185-9289-55973EC7F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542" y="318627"/>
            <a:ext cx="4562168" cy="6073386"/>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2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DBEE922-A6C1-22CE-63B3-2CA64D6FBD49}"/>
              </a:ext>
            </a:extLst>
          </p:cNvPr>
          <p:cNvSpPr>
            <a:spLocks noGrp="1"/>
          </p:cNvSpPr>
          <p:nvPr>
            <p:ph type="subTitle" idx="1"/>
          </p:nvPr>
        </p:nvSpPr>
        <p:spPr>
          <a:xfrm>
            <a:off x="294967" y="599767"/>
            <a:ext cx="6754761" cy="6154994"/>
          </a:xfrm>
        </p:spPr>
        <p:txBody>
          <a:bodyPr>
            <a:normAutofit lnSpcReduction="10000"/>
          </a:bodyPr>
          <a:lstStyle/>
          <a:p>
            <a:r>
              <a:rPr lang="es-MX" sz="2800" dirty="0"/>
              <a:t>“El 27 de octubre… se redactó un informe preparatorio muy detallado (Sobre </a:t>
            </a:r>
            <a:r>
              <a:rPr lang="es-MX" sz="2800" dirty="0" err="1"/>
              <a:t>Sinodalidad</a:t>
            </a:r>
            <a:r>
              <a:rPr lang="es-MX" sz="2800" dirty="0"/>
              <a:t>) El encargado de este informe </a:t>
            </a:r>
            <a:r>
              <a:rPr lang="es-MX" sz="2800" i="1" dirty="0">
                <a:solidFill>
                  <a:srgbClr val="FFC000"/>
                </a:solidFill>
              </a:rPr>
              <a:t>fue un jesuita compañero de Martini, el cardenal-arzobispo de Buenos Aires: Jorge Mario Bergoglio</a:t>
            </a:r>
            <a:r>
              <a:rPr lang="es-MX" sz="2800" dirty="0"/>
              <a:t>.</a:t>
            </a:r>
            <a:br>
              <a:rPr lang="es-MX" sz="2800" dirty="0"/>
            </a:br>
            <a:r>
              <a:rPr lang="es-MX" sz="2800" dirty="0"/>
              <a:t>Bergoglio, junto con el cardenal de Nueva York, Edward Egan, preparó también el informe final titulado </a:t>
            </a:r>
            <a:r>
              <a:rPr lang="es-MX" sz="2800" i="1" dirty="0"/>
              <a:t>El obispo, servidor del Evangelio de Jesucristo para la esperanza del mundo</a:t>
            </a:r>
            <a:r>
              <a:rPr lang="es-MX" sz="2800" dirty="0"/>
              <a:t>.</a:t>
            </a:r>
            <a:br>
              <a:rPr lang="es-MX" sz="2800" dirty="0"/>
            </a:br>
            <a:r>
              <a:rPr lang="es-MX" sz="2800" dirty="0"/>
              <a:t>Con esta actitud, Bergoglio </a:t>
            </a:r>
            <a:r>
              <a:rPr lang="es-MX" sz="2800" i="1" dirty="0">
                <a:solidFill>
                  <a:srgbClr val="FFC000"/>
                </a:solidFill>
              </a:rPr>
              <a:t>ganó la confianza de muchos miembros del grupo de San Galo, incluido </a:t>
            </a:r>
            <a:r>
              <a:rPr lang="es-MX" sz="2800" i="1" dirty="0" err="1">
                <a:solidFill>
                  <a:srgbClr val="FFC000"/>
                </a:solidFill>
              </a:rPr>
              <a:t>Danneels</a:t>
            </a:r>
            <a:r>
              <a:rPr lang="es-MX" sz="2800" dirty="0"/>
              <a:t>.</a:t>
            </a:r>
            <a:br>
              <a:rPr lang="es-MX" dirty="0"/>
            </a:br>
            <a:br>
              <a:rPr lang="es-MX" dirty="0"/>
            </a:br>
            <a:br>
              <a:rPr lang="es-MX" dirty="0"/>
            </a:br>
            <a:r>
              <a:rPr lang="nl-NL" dirty="0"/>
              <a:t>(Schelkens &amp; Mettepenningen, 2015, p. 457)</a:t>
            </a:r>
            <a:endParaRPr lang="es-MX" dirty="0"/>
          </a:p>
          <a:p>
            <a:endParaRPr lang="es-MX" dirty="0"/>
          </a:p>
        </p:txBody>
      </p:sp>
      <p:pic>
        <p:nvPicPr>
          <p:cNvPr id="4" name="Picture 2" descr="Amazon.com: Godfried Danneels: biographie (French Edition) eBook :  Schelkens, Karim, Mettepenningen, Jürgen: Tienda Kindle">
            <a:extLst>
              <a:ext uri="{FF2B5EF4-FFF2-40B4-BE49-F238E27FC236}">
                <a16:creationId xmlns:a16="http://schemas.microsoft.com/office/drawing/2014/main" id="{31CF9C9B-8218-6401-19C0-85F57AF08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813" y="0"/>
            <a:ext cx="4471987" cy="68580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0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06030-AA8B-9B5B-8922-55F023CC745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9B5943-95A9-5A36-3D0A-C5BD4334B40F}"/>
              </a:ext>
            </a:extLst>
          </p:cNvPr>
          <p:cNvSpPr>
            <a:spLocks noGrp="1"/>
          </p:cNvSpPr>
          <p:nvPr>
            <p:ph type="ctrTitle"/>
          </p:nvPr>
        </p:nvSpPr>
        <p:spPr>
          <a:xfrm>
            <a:off x="206477" y="676121"/>
            <a:ext cx="5889523" cy="924079"/>
          </a:xfrm>
        </p:spPr>
        <p:txBody>
          <a:bodyPr>
            <a:normAutofit/>
          </a:bodyPr>
          <a:lstStyle/>
          <a:p>
            <a:r>
              <a:rPr lang="es-MX" dirty="0"/>
              <a:t>LAS REFORMAS</a:t>
            </a:r>
          </a:p>
        </p:txBody>
      </p:sp>
      <p:sp>
        <p:nvSpPr>
          <p:cNvPr id="3" name="Subtítulo 2">
            <a:extLst>
              <a:ext uri="{FF2B5EF4-FFF2-40B4-BE49-F238E27FC236}">
                <a16:creationId xmlns:a16="http://schemas.microsoft.com/office/drawing/2014/main" id="{6F405CE5-D6DC-90C4-B0BB-C6B8B90373A8}"/>
              </a:ext>
            </a:extLst>
          </p:cNvPr>
          <p:cNvSpPr>
            <a:spLocks noGrp="1"/>
          </p:cNvSpPr>
          <p:nvPr>
            <p:ph type="subTitle" idx="1"/>
          </p:nvPr>
        </p:nvSpPr>
        <p:spPr>
          <a:xfrm>
            <a:off x="452284" y="1673631"/>
            <a:ext cx="6184490" cy="4807974"/>
          </a:xfrm>
        </p:spPr>
        <p:txBody>
          <a:bodyPr>
            <a:normAutofit/>
          </a:bodyPr>
          <a:lstStyle/>
          <a:p>
            <a:pPr>
              <a:buNone/>
            </a:pPr>
            <a:r>
              <a:rPr lang="es-MX" sz="2800" dirty="0"/>
              <a:t>“Ya en 1999, Martini proponía </a:t>
            </a:r>
            <a:r>
              <a:rPr lang="es-MX" sz="2800" i="1" dirty="0">
                <a:solidFill>
                  <a:srgbClr val="FFC000"/>
                </a:solidFill>
              </a:rPr>
              <a:t>un nuevo concilio como forma de corregir el </a:t>
            </a:r>
            <a:r>
              <a:rPr lang="es-MX" sz="2800" b="1" i="1" dirty="0">
                <a:solidFill>
                  <a:srgbClr val="FFC000"/>
                </a:solidFill>
              </a:rPr>
              <a:t>modelo piramidal descendente</a:t>
            </a:r>
            <a:r>
              <a:rPr lang="es-MX" sz="2800" i="1" dirty="0">
                <a:solidFill>
                  <a:srgbClr val="FFC000"/>
                </a:solidFill>
              </a:rPr>
              <a:t> que domina en la Iglesia católica.</a:t>
            </a:r>
            <a:br>
              <a:rPr lang="es-MX" sz="2800" i="1" dirty="0">
                <a:solidFill>
                  <a:srgbClr val="FFC000"/>
                </a:solidFill>
              </a:rPr>
            </a:br>
            <a:br>
              <a:rPr lang="es-MX" sz="2800" dirty="0"/>
            </a:br>
            <a:r>
              <a:rPr lang="es-MX" sz="2800" dirty="0"/>
              <a:t>En otras palabras, revertir que Roma concentre </a:t>
            </a:r>
            <a:r>
              <a:rPr lang="es-MX" sz="2800" b="1" dirty="0"/>
              <a:t>todo el peso del magisterio en la Iglesia universal</a:t>
            </a:r>
            <a:r>
              <a:rPr lang="es-MX" sz="2800" dirty="0"/>
              <a:t>, subordinándolo estrechamente al rol del Papa. Eso deja a las conferencias episcopales </a:t>
            </a:r>
            <a:r>
              <a:rPr lang="es-MX" sz="2800" b="1" dirty="0"/>
              <a:t>en una posición de debilidad</a:t>
            </a:r>
            <a:r>
              <a:rPr lang="es-MX" sz="2800" dirty="0"/>
              <a:t>.</a:t>
            </a:r>
          </a:p>
        </p:txBody>
      </p:sp>
      <p:pic>
        <p:nvPicPr>
          <p:cNvPr id="4" name="Picture 2" descr="Amazon.com: Godfried Danneels: biographie (French Edition) eBook :  Schelkens, Karim, Mettepenningen, Jürgen: Tienda Kindle">
            <a:extLst>
              <a:ext uri="{FF2B5EF4-FFF2-40B4-BE49-F238E27FC236}">
                <a16:creationId xmlns:a16="http://schemas.microsoft.com/office/drawing/2014/main" id="{B93F6DF2-712B-0160-C98B-7172A10FF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813" y="0"/>
            <a:ext cx="4471987" cy="68580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1143856-CF1D-21C8-334F-145D73F6F603}"/>
              </a:ext>
            </a:extLst>
          </p:cNvPr>
          <p:cNvSpPr txBox="1"/>
          <p:nvPr/>
        </p:nvSpPr>
        <p:spPr>
          <a:xfrm>
            <a:off x="1229032" y="6296939"/>
            <a:ext cx="6096000" cy="369332"/>
          </a:xfrm>
          <a:prstGeom prst="rect">
            <a:avLst/>
          </a:prstGeom>
          <a:noFill/>
        </p:spPr>
        <p:txBody>
          <a:bodyPr wrap="square">
            <a:spAutoFit/>
          </a:bodyPr>
          <a:lstStyle/>
          <a:p>
            <a:r>
              <a:rPr lang="nl-NL" dirty="0"/>
              <a:t>(Schelkens &amp; Mettepenningen, 2015, p. 451)</a:t>
            </a:r>
            <a:endParaRPr lang="es-MX" dirty="0"/>
          </a:p>
        </p:txBody>
      </p:sp>
    </p:spTree>
    <p:extLst>
      <p:ext uri="{BB962C8B-B14F-4D97-AF65-F5344CB8AC3E}">
        <p14:creationId xmlns:p14="http://schemas.microsoft.com/office/powerpoint/2010/main" val="2441151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753A4-B55E-AC64-E7E2-CFB0A65AD148}"/>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44C5576E-C9BA-5890-0CC6-709CD6E43A8E}"/>
              </a:ext>
            </a:extLst>
          </p:cNvPr>
          <p:cNvSpPr>
            <a:spLocks noGrp="1"/>
          </p:cNvSpPr>
          <p:nvPr>
            <p:ph type="subTitle" idx="1"/>
          </p:nvPr>
        </p:nvSpPr>
        <p:spPr>
          <a:xfrm>
            <a:off x="523298" y="557979"/>
            <a:ext cx="6784259" cy="5742039"/>
          </a:xfrm>
        </p:spPr>
        <p:txBody>
          <a:bodyPr>
            <a:noAutofit/>
          </a:bodyPr>
          <a:lstStyle/>
          <a:p>
            <a:r>
              <a:rPr lang="es-MX" dirty="0"/>
              <a:t>El documento de la iglesia alemana en el camino sinodal (Soñado por la mafia de San Galo) afirmaba que: “Los católicos alemanes consultados quieren, </a:t>
            </a:r>
            <a:r>
              <a:rPr lang="es-MX" i="1" dirty="0">
                <a:solidFill>
                  <a:srgbClr val="FFC000"/>
                </a:solidFill>
              </a:rPr>
              <a:t>al lado del ochenta por ciento de sus obispos</a:t>
            </a:r>
            <a:r>
              <a:rPr lang="es-MX" dirty="0"/>
              <a:t>, </a:t>
            </a:r>
            <a:r>
              <a:rPr lang="es-MX" i="1" dirty="0">
                <a:solidFill>
                  <a:srgbClr val="FFC000"/>
                </a:solidFill>
              </a:rPr>
              <a:t>la ordenación sacerdotal de las mujeres, la bendición de las parejas homosexuales, levantar la prohibición para que los homosexuales puedan acceder al sacerdocio, cambios en la enseñanza de la Iglesia sobre los actos sexuales del colectivo LGTB y las relaciones prematrimoniales</a:t>
            </a:r>
            <a:r>
              <a:rPr lang="es-MX" dirty="0"/>
              <a:t>. Como se dice en el documento final, se pretende </a:t>
            </a:r>
            <a:r>
              <a:rPr lang="es-MX" i="1" dirty="0">
                <a:solidFill>
                  <a:srgbClr val="FFC000"/>
                </a:solidFill>
              </a:rPr>
              <a:t>«una Iglesia que aprenda escuchando, y que quiera renovar su misión evangelizadora a la luz del signo de los tiempos, para continuar ofreciendo a la humanidad una manera de ser y de vivir en la que todos puedan sentirse incluidos como protagonistas</a:t>
            </a:r>
            <a:r>
              <a:rPr lang="es-MX" dirty="0"/>
              <a:t>»</a:t>
            </a:r>
          </a:p>
        </p:txBody>
      </p:sp>
      <p:sp>
        <p:nvSpPr>
          <p:cNvPr id="4" name="CuadroTexto 3">
            <a:extLst>
              <a:ext uri="{FF2B5EF4-FFF2-40B4-BE49-F238E27FC236}">
                <a16:creationId xmlns:a16="http://schemas.microsoft.com/office/drawing/2014/main" id="{E9C334DB-E64F-A557-ABE2-4DE60EA022B0}"/>
              </a:ext>
            </a:extLst>
          </p:cNvPr>
          <p:cNvSpPr txBox="1"/>
          <p:nvPr/>
        </p:nvSpPr>
        <p:spPr>
          <a:xfrm>
            <a:off x="658761" y="6311688"/>
            <a:ext cx="6096000" cy="369332"/>
          </a:xfrm>
          <a:prstGeom prst="rect">
            <a:avLst/>
          </a:prstGeom>
          <a:noFill/>
        </p:spPr>
        <p:txBody>
          <a:bodyPr wrap="square">
            <a:spAutoFit/>
          </a:bodyPr>
          <a:lstStyle/>
          <a:p>
            <a:pPr algn="ctr"/>
            <a:r>
              <a:rPr lang="es-MX" dirty="0"/>
              <a:t>(p. 301).</a:t>
            </a:r>
          </a:p>
        </p:txBody>
      </p:sp>
      <p:pic>
        <p:nvPicPr>
          <p:cNvPr id="2" name="Picture 2" descr="Vaticangate: El complot ultra contra el papa Francisco y la manipulación  del próximo Cónclave eBook : Lozano, Vicens, Herrera Ferrer, Ana:  Amazon.com.mx: Tienda Kindle">
            <a:extLst>
              <a:ext uri="{FF2B5EF4-FFF2-40B4-BE49-F238E27FC236}">
                <a16:creationId xmlns:a16="http://schemas.microsoft.com/office/drawing/2014/main" id="{69A1FF57-F4C8-F0F7-11C6-0410E1566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353" y="221226"/>
            <a:ext cx="4164498" cy="641554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6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8B2AD9C5-9798-6471-21D1-2C58EE360DBF}"/>
              </a:ext>
            </a:extLst>
          </p:cNvPr>
          <p:cNvSpPr>
            <a:spLocks noGrp="1"/>
          </p:cNvSpPr>
          <p:nvPr>
            <p:ph type="subTitle" idx="1"/>
          </p:nvPr>
        </p:nvSpPr>
        <p:spPr>
          <a:xfrm>
            <a:off x="1931874" y="757084"/>
            <a:ext cx="9109752" cy="5281932"/>
          </a:xfrm>
        </p:spPr>
        <p:txBody>
          <a:bodyPr>
            <a:normAutofit lnSpcReduction="10000"/>
          </a:bodyPr>
          <a:lstStyle/>
          <a:p>
            <a:pPr algn="r"/>
            <a:r>
              <a:rPr lang="es-MX" sz="4000" dirty="0">
                <a:solidFill>
                  <a:srgbClr val="FFFFFF"/>
                </a:solidFill>
              </a:rPr>
              <a:t>De las reformas mencionadas por la mafia de san Galo, </a:t>
            </a:r>
            <a:r>
              <a:rPr lang="es-MX" sz="4000" dirty="0">
                <a:solidFill>
                  <a:srgbClr val="FFC000"/>
                </a:solidFill>
              </a:rPr>
              <a:t>todas las llevó a cabo Francisco</a:t>
            </a:r>
            <a:r>
              <a:rPr lang="es-MX" sz="4000" dirty="0">
                <a:solidFill>
                  <a:srgbClr val="FFFFFF"/>
                </a:solidFill>
              </a:rPr>
              <a:t>. </a:t>
            </a:r>
            <a:r>
              <a:rPr lang="es-MX" sz="4000" i="1" dirty="0" err="1">
                <a:solidFill>
                  <a:srgbClr val="FFFFFF"/>
                </a:solidFill>
              </a:rPr>
              <a:t>Sinodalidad</a:t>
            </a:r>
            <a:r>
              <a:rPr lang="es-MX" sz="4000" dirty="0">
                <a:solidFill>
                  <a:srgbClr val="FFFFFF"/>
                </a:solidFill>
              </a:rPr>
              <a:t>, </a:t>
            </a:r>
            <a:r>
              <a:rPr lang="es-MX" sz="4000" i="1" dirty="0">
                <a:solidFill>
                  <a:srgbClr val="FFFFFF"/>
                </a:solidFill>
              </a:rPr>
              <a:t>Nuevos ritos</a:t>
            </a:r>
            <a:r>
              <a:rPr lang="es-MX" sz="4000" dirty="0">
                <a:solidFill>
                  <a:srgbClr val="FFFFFF"/>
                </a:solidFill>
              </a:rPr>
              <a:t>, </a:t>
            </a:r>
            <a:r>
              <a:rPr lang="es-MX" sz="4000" i="1" dirty="0">
                <a:solidFill>
                  <a:srgbClr val="FFFFFF"/>
                </a:solidFill>
              </a:rPr>
              <a:t>Participación del laico</a:t>
            </a:r>
            <a:r>
              <a:rPr lang="es-MX" sz="4000" dirty="0">
                <a:solidFill>
                  <a:srgbClr val="FFFFFF"/>
                </a:solidFill>
              </a:rPr>
              <a:t>, </a:t>
            </a:r>
            <a:r>
              <a:rPr lang="es-MX" sz="4000" i="1" dirty="0">
                <a:solidFill>
                  <a:srgbClr val="FFFFFF"/>
                </a:solidFill>
              </a:rPr>
              <a:t>disminuir el poder papal </a:t>
            </a:r>
            <a:r>
              <a:rPr lang="es-MX" sz="4000" dirty="0">
                <a:solidFill>
                  <a:srgbClr val="FFFFFF"/>
                </a:solidFill>
              </a:rPr>
              <a:t>(</a:t>
            </a:r>
            <a:r>
              <a:rPr lang="es-MX" sz="4000" dirty="0" err="1">
                <a:solidFill>
                  <a:srgbClr val="FFFFFF"/>
                </a:solidFill>
              </a:rPr>
              <a:t>Bishop</a:t>
            </a:r>
            <a:r>
              <a:rPr lang="es-MX" sz="4000" dirty="0">
                <a:solidFill>
                  <a:srgbClr val="FFFFFF"/>
                </a:solidFill>
              </a:rPr>
              <a:t> Rome), </a:t>
            </a:r>
            <a:r>
              <a:rPr lang="es-MX" sz="4000" i="1" dirty="0">
                <a:solidFill>
                  <a:srgbClr val="FFFFFF"/>
                </a:solidFill>
              </a:rPr>
              <a:t>apertura a las parejas homosexuales</a:t>
            </a:r>
            <a:r>
              <a:rPr lang="es-MX" sz="4000" dirty="0">
                <a:solidFill>
                  <a:srgbClr val="FFFFFF"/>
                </a:solidFill>
              </a:rPr>
              <a:t>, quedó pendiente, el </a:t>
            </a:r>
            <a:r>
              <a:rPr lang="es-MX" sz="4000" dirty="0">
                <a:solidFill>
                  <a:srgbClr val="FFC000"/>
                </a:solidFill>
              </a:rPr>
              <a:t>diaconado femenino</a:t>
            </a:r>
            <a:r>
              <a:rPr lang="es-MX" sz="4000" dirty="0">
                <a:solidFill>
                  <a:srgbClr val="FFFFFF"/>
                </a:solidFill>
              </a:rPr>
              <a:t>, los divorciados, y </a:t>
            </a:r>
            <a:r>
              <a:rPr lang="es-MX" sz="4000" dirty="0">
                <a:solidFill>
                  <a:srgbClr val="FFC000"/>
                </a:solidFill>
              </a:rPr>
              <a:t>la libertad de las diócesis en materia de fe. El ala “Liberal”, había triunfado.  </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99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E6EF5-A5F5-48F3-5589-9762699154F9}"/>
              </a:ext>
            </a:extLst>
          </p:cNvPr>
          <p:cNvSpPr>
            <a:spLocks noGrp="1"/>
          </p:cNvSpPr>
          <p:nvPr>
            <p:ph type="ctrTitle"/>
          </p:nvPr>
        </p:nvSpPr>
        <p:spPr/>
        <p:txBody>
          <a:bodyPr>
            <a:normAutofit fontScale="90000"/>
          </a:bodyPr>
          <a:lstStyle/>
          <a:p>
            <a:r>
              <a:rPr lang="es-MX" dirty="0">
                <a:solidFill>
                  <a:srgbClr val="FFC000"/>
                </a:solidFill>
              </a:rPr>
              <a:t>¿QUÉ FUE LO QUE BENEDICTO INTENTARÍA REFORMAR? </a:t>
            </a:r>
          </a:p>
        </p:txBody>
      </p:sp>
      <p:sp>
        <p:nvSpPr>
          <p:cNvPr id="3" name="Subtítulo 2">
            <a:extLst>
              <a:ext uri="{FF2B5EF4-FFF2-40B4-BE49-F238E27FC236}">
                <a16:creationId xmlns:a16="http://schemas.microsoft.com/office/drawing/2014/main" id="{9492B663-5B2E-23D0-866E-F73A0E461957}"/>
              </a:ext>
            </a:extLst>
          </p:cNvPr>
          <p:cNvSpPr>
            <a:spLocks noGrp="1"/>
          </p:cNvSpPr>
          <p:nvPr>
            <p:ph type="subTitle" idx="1"/>
          </p:nvPr>
        </p:nvSpPr>
        <p:spPr/>
        <p:txBody>
          <a:bodyPr>
            <a:normAutofit lnSpcReduction="10000"/>
          </a:bodyPr>
          <a:lstStyle/>
          <a:p>
            <a:r>
              <a:rPr lang="es-MX" dirty="0"/>
              <a:t>El trato era que Benedicto tendría una oportunidad para reformar la iglesia en </a:t>
            </a:r>
            <a:r>
              <a:rPr lang="es-MX" i="1" dirty="0">
                <a:solidFill>
                  <a:srgbClr val="FFC000"/>
                </a:solidFill>
              </a:rPr>
              <a:t>dos aspectos centrales</a:t>
            </a:r>
            <a:r>
              <a:rPr lang="es-MX" dirty="0"/>
              <a:t>, era la última oportunidad, de no lograrlo, </a:t>
            </a:r>
            <a:r>
              <a:rPr lang="es-MX" i="1" dirty="0">
                <a:solidFill>
                  <a:srgbClr val="FFC000"/>
                </a:solidFill>
              </a:rPr>
              <a:t>debería dar parte a los liberales</a:t>
            </a:r>
            <a:r>
              <a:rPr lang="es-MX" dirty="0"/>
              <a:t>. Cuando los liberales se percataron que Benedicto no pudo hacerlo, le hicieron dimitir como habían “pactado”. </a:t>
            </a:r>
          </a:p>
        </p:txBody>
      </p:sp>
    </p:spTree>
    <p:extLst>
      <p:ext uri="{BB962C8B-B14F-4D97-AF65-F5344CB8AC3E}">
        <p14:creationId xmlns:p14="http://schemas.microsoft.com/office/powerpoint/2010/main" val="219953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E3BB2-E5DB-7F2F-E843-B54CF74DBB5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5A572E06-7594-A1DB-C170-65FC524D3083}"/>
              </a:ext>
            </a:extLst>
          </p:cNvPr>
          <p:cNvSpPr>
            <a:spLocks noGrp="1"/>
          </p:cNvSpPr>
          <p:nvPr>
            <p:ph type="subTitle" idx="1"/>
          </p:nvPr>
        </p:nvSpPr>
        <p:spPr>
          <a:xfrm>
            <a:off x="471948" y="938981"/>
            <a:ext cx="6784259" cy="5742039"/>
          </a:xfrm>
        </p:spPr>
        <p:txBody>
          <a:bodyPr>
            <a:noAutofit/>
          </a:bodyPr>
          <a:lstStyle/>
          <a:p>
            <a:r>
              <a:rPr lang="es-MX" sz="3000" dirty="0"/>
              <a:t>El confesor de Martini, narra aquella platica diciendo que esto fue lo que se dijo: “</a:t>
            </a:r>
            <a:r>
              <a:rPr lang="es-MX" sz="3000" i="1" dirty="0">
                <a:solidFill>
                  <a:srgbClr val="FFC000"/>
                </a:solidFill>
              </a:rPr>
              <a:t>La Curia no va a cambiar; no tienes más remedio que irte</a:t>
            </a:r>
            <a:r>
              <a:rPr lang="es-MX" sz="3000" dirty="0"/>
              <a:t>”. Martini le dijo a Benedicto, mirándolo a los ojos, según su confesor, el padre Silvano </a:t>
            </a:r>
            <a:r>
              <a:rPr lang="es-MX" sz="3000" dirty="0" err="1"/>
              <a:t>Fausti</a:t>
            </a:r>
            <a:r>
              <a:rPr lang="es-MX" sz="3000" dirty="0"/>
              <a:t>. «</a:t>
            </a:r>
            <a:r>
              <a:rPr lang="es-MX" sz="3000" i="1" dirty="0">
                <a:solidFill>
                  <a:srgbClr val="FFC000"/>
                </a:solidFill>
              </a:rPr>
              <a:t>El momento [de la renuncia] es ahora; aquí ya no se puede hacer nada</a:t>
            </a:r>
            <a:r>
              <a:rPr lang="es-MX" sz="3000" dirty="0"/>
              <a:t>», añadió Martini. Según el confesor de Martini, </a:t>
            </a:r>
            <a:r>
              <a:rPr lang="es-MX" sz="3000" i="1" dirty="0">
                <a:solidFill>
                  <a:srgbClr val="FFC000"/>
                </a:solidFill>
              </a:rPr>
              <a:t>la renuncia de Benedicto estaba programada desde el inicio de su pontificado</a:t>
            </a:r>
            <a:r>
              <a:rPr lang="es-MX" sz="3000" dirty="0"/>
              <a:t>”</a:t>
            </a:r>
          </a:p>
        </p:txBody>
      </p:sp>
      <p:sp>
        <p:nvSpPr>
          <p:cNvPr id="4" name="CuadroTexto 3">
            <a:extLst>
              <a:ext uri="{FF2B5EF4-FFF2-40B4-BE49-F238E27FC236}">
                <a16:creationId xmlns:a16="http://schemas.microsoft.com/office/drawing/2014/main" id="{CFA357D9-EAB0-4F3C-1720-C69062E50319}"/>
              </a:ext>
            </a:extLst>
          </p:cNvPr>
          <p:cNvSpPr txBox="1"/>
          <p:nvPr/>
        </p:nvSpPr>
        <p:spPr>
          <a:xfrm>
            <a:off x="658761" y="6311688"/>
            <a:ext cx="6096000" cy="369332"/>
          </a:xfrm>
          <a:prstGeom prst="rect">
            <a:avLst/>
          </a:prstGeom>
          <a:noFill/>
        </p:spPr>
        <p:txBody>
          <a:bodyPr wrap="square">
            <a:spAutoFit/>
          </a:bodyPr>
          <a:lstStyle/>
          <a:p>
            <a:pPr algn="ctr"/>
            <a:r>
              <a:rPr lang="es-MX" dirty="0"/>
              <a:t>(p. 149).</a:t>
            </a:r>
          </a:p>
        </p:txBody>
      </p:sp>
      <p:pic>
        <p:nvPicPr>
          <p:cNvPr id="5" name="Picture 4" descr="La mafia di San Gallo (Italian Edition) eBook : Meloni, Julia :  Amazon.com.mx: Tienda Kindle">
            <a:extLst>
              <a:ext uri="{FF2B5EF4-FFF2-40B4-BE49-F238E27FC236}">
                <a16:creationId xmlns:a16="http://schemas.microsoft.com/office/drawing/2014/main" id="{8678A212-913F-5F2B-60FC-BAD6CB52A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9" y="412955"/>
            <a:ext cx="4258767" cy="603209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70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C9E990FA-0398-640D-3DB3-E3DBCDB7AADA}"/>
              </a:ext>
            </a:extLst>
          </p:cNvPr>
          <p:cNvPicPr>
            <a:picLocks noChangeAspect="1"/>
          </p:cNvPicPr>
          <p:nvPr/>
        </p:nvPicPr>
        <p:blipFill>
          <a:blip r:embed="rId2">
            <a:alphaModFix amt="50000"/>
          </a:blip>
          <a:srcRect t="820" b="14910"/>
          <a:stretch/>
        </p:blipFill>
        <p:spPr>
          <a:xfrm>
            <a:off x="20" y="1"/>
            <a:ext cx="12191980" cy="6857999"/>
          </a:xfrm>
          <a:prstGeom prst="rect">
            <a:avLst/>
          </a:prstGeom>
        </p:spPr>
      </p:pic>
      <p:sp>
        <p:nvSpPr>
          <p:cNvPr id="2" name="Título 1">
            <a:extLst>
              <a:ext uri="{FF2B5EF4-FFF2-40B4-BE49-F238E27FC236}">
                <a16:creationId xmlns:a16="http://schemas.microsoft.com/office/drawing/2014/main" id="{5366514C-3BD7-676D-145B-CEE10C354FA4}"/>
              </a:ext>
            </a:extLst>
          </p:cNvPr>
          <p:cNvSpPr>
            <a:spLocks noGrp="1"/>
          </p:cNvSpPr>
          <p:nvPr>
            <p:ph type="ctrTitle"/>
          </p:nvPr>
        </p:nvSpPr>
        <p:spPr>
          <a:xfrm>
            <a:off x="1337187" y="-470464"/>
            <a:ext cx="9144000" cy="2900518"/>
          </a:xfrm>
        </p:spPr>
        <p:txBody>
          <a:bodyPr>
            <a:normAutofit/>
          </a:bodyPr>
          <a:lstStyle/>
          <a:p>
            <a:r>
              <a:rPr lang="es-MX" dirty="0">
                <a:solidFill>
                  <a:srgbClr val="FFFFFF"/>
                </a:solidFill>
              </a:rPr>
              <a:t>¿CÚALES ERAN ESAS DOS COSAS? </a:t>
            </a:r>
          </a:p>
        </p:txBody>
      </p:sp>
    </p:spTree>
    <p:extLst>
      <p:ext uri="{BB962C8B-B14F-4D97-AF65-F5344CB8AC3E}">
        <p14:creationId xmlns:p14="http://schemas.microsoft.com/office/powerpoint/2010/main" val="373358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El cardenal Danneels admite haber sido parte de un grupo de presión para elegir Papa">
            <a:extLst>
              <a:ext uri="{FF2B5EF4-FFF2-40B4-BE49-F238E27FC236}">
                <a16:creationId xmlns:a16="http://schemas.microsoft.com/office/drawing/2014/main" id="{7A09B825-C8BA-5231-24C8-7493C11DF9C9}"/>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b="1509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D2231EF-7A13-D2BB-9D87-A0E71EDB3FBB}"/>
              </a:ext>
            </a:extLst>
          </p:cNvPr>
          <p:cNvSpPr>
            <a:spLocks noGrp="1"/>
          </p:cNvSpPr>
          <p:nvPr>
            <p:ph type="ctrTitle"/>
          </p:nvPr>
        </p:nvSpPr>
        <p:spPr>
          <a:xfrm>
            <a:off x="1524000" y="1122362"/>
            <a:ext cx="9144000" cy="2900518"/>
          </a:xfrm>
        </p:spPr>
        <p:txBody>
          <a:bodyPr>
            <a:normAutofit/>
          </a:bodyPr>
          <a:lstStyle/>
          <a:p>
            <a:r>
              <a:rPr lang="es-MX" dirty="0">
                <a:solidFill>
                  <a:srgbClr val="FFFFFF"/>
                </a:solidFill>
              </a:rPr>
              <a:t>Los Fundadores</a:t>
            </a:r>
          </a:p>
        </p:txBody>
      </p:sp>
      <p:sp>
        <p:nvSpPr>
          <p:cNvPr id="3" name="Subtítulo 2">
            <a:extLst>
              <a:ext uri="{FF2B5EF4-FFF2-40B4-BE49-F238E27FC236}">
                <a16:creationId xmlns:a16="http://schemas.microsoft.com/office/drawing/2014/main" id="{FEF79556-1D99-FFD0-E408-DDEE830810DF}"/>
              </a:ext>
            </a:extLst>
          </p:cNvPr>
          <p:cNvSpPr>
            <a:spLocks noGrp="1"/>
          </p:cNvSpPr>
          <p:nvPr>
            <p:ph type="subTitle" idx="1"/>
          </p:nvPr>
        </p:nvSpPr>
        <p:spPr>
          <a:xfrm>
            <a:off x="1524000" y="4159404"/>
            <a:ext cx="9144000" cy="1098395"/>
          </a:xfrm>
        </p:spPr>
        <p:txBody>
          <a:bodyPr>
            <a:noAutofit/>
          </a:bodyPr>
          <a:lstStyle/>
          <a:p>
            <a:r>
              <a:rPr lang="es-MX" sz="2800" dirty="0">
                <a:solidFill>
                  <a:srgbClr val="FFFFFF"/>
                </a:solidFill>
              </a:rPr>
              <a:t>Las reuniones comenzaron en 1996, organizadas por el obispo Ivo </a:t>
            </a:r>
            <a:r>
              <a:rPr lang="es-MX" sz="2800" dirty="0" err="1">
                <a:solidFill>
                  <a:srgbClr val="FFFFFF"/>
                </a:solidFill>
              </a:rPr>
              <a:t>Fürer</a:t>
            </a:r>
            <a:r>
              <a:rPr lang="es-MX" sz="2800" dirty="0">
                <a:solidFill>
                  <a:srgbClr val="FFFFFF"/>
                </a:solidFill>
              </a:rPr>
              <a:t> de San Galo y el cardenal Carlo </a:t>
            </a:r>
            <a:r>
              <a:rPr lang="es-MX" sz="2800" dirty="0" err="1">
                <a:solidFill>
                  <a:srgbClr val="FFFFFF"/>
                </a:solidFill>
              </a:rPr>
              <a:t>Maria</a:t>
            </a:r>
            <a:r>
              <a:rPr lang="es-MX" sz="2800" dirty="0">
                <a:solidFill>
                  <a:srgbClr val="FFFFFF"/>
                </a:solidFill>
              </a:rPr>
              <a:t> Martini, arzobispo de Milán. Todos los miembros, eran conocidos por su orientación </a:t>
            </a:r>
            <a:r>
              <a:rPr lang="es-MX" sz="2800" i="1" dirty="0">
                <a:solidFill>
                  <a:srgbClr val="FFC000"/>
                </a:solidFill>
              </a:rPr>
              <a:t>liberal, progresista en contraste con el sector conservador que era representado por Benedicto XVI</a:t>
            </a:r>
          </a:p>
        </p:txBody>
      </p:sp>
    </p:spTree>
    <p:extLst>
      <p:ext uri="{BB962C8B-B14F-4D97-AF65-F5344CB8AC3E}">
        <p14:creationId xmlns:p14="http://schemas.microsoft.com/office/powerpoint/2010/main" val="28634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67FCC2C-9D3C-6702-8A31-132C2B2BEE50}"/>
              </a:ext>
            </a:extLst>
          </p:cNvPr>
          <p:cNvSpPr>
            <a:spLocks noGrp="1"/>
          </p:cNvSpPr>
          <p:nvPr>
            <p:ph type="subTitle" idx="1"/>
          </p:nvPr>
        </p:nvSpPr>
        <p:spPr>
          <a:xfrm>
            <a:off x="235974" y="678426"/>
            <a:ext cx="4876800" cy="6076336"/>
          </a:xfrm>
        </p:spPr>
        <p:txBody>
          <a:bodyPr>
            <a:normAutofit lnSpcReduction="10000"/>
          </a:bodyPr>
          <a:lstStyle/>
          <a:p>
            <a:r>
              <a:rPr lang="es-MX" sz="2800" dirty="0"/>
              <a:t>Durante el pontificado de Benedicto XVI (2005-2013), específicamente en 2012, en el séptimo año de su pontificado, estalló una bomba, el mayordomo papal, (</a:t>
            </a:r>
            <a:r>
              <a:rPr lang="es-MX" sz="2800" dirty="0">
                <a:solidFill>
                  <a:srgbClr val="FFC000"/>
                </a:solidFill>
              </a:rPr>
              <a:t>Paolo Gabriele</a:t>
            </a:r>
            <a:r>
              <a:rPr lang="es-MX" sz="2800" dirty="0"/>
              <a:t>) filtró documentos confidenciales (cartas, memorandos, </a:t>
            </a:r>
            <a:r>
              <a:rPr lang="es-MX" sz="2800" dirty="0" err="1"/>
              <a:t>etc</a:t>
            </a:r>
            <a:r>
              <a:rPr lang="es-MX" sz="2800" dirty="0"/>
              <a:t>) al periodista </a:t>
            </a:r>
            <a:r>
              <a:rPr lang="es-MX" sz="2800" dirty="0" err="1"/>
              <a:t>Gianlugi</a:t>
            </a:r>
            <a:r>
              <a:rPr lang="es-MX" sz="2800" dirty="0"/>
              <a:t> </a:t>
            </a:r>
            <a:r>
              <a:rPr lang="es-MX" sz="2800" dirty="0" err="1"/>
              <a:t>Nuzzi</a:t>
            </a:r>
            <a:r>
              <a:rPr lang="es-MX" sz="2800" dirty="0"/>
              <a:t>, quien las publicó en mayo del 2012, en ellas, Benedicto narra la lucha de poder dentro del vaticano, los escándalos sexuales, y el desfalco financiero. </a:t>
            </a:r>
          </a:p>
          <a:p>
            <a:endParaRPr lang="es-MX" dirty="0"/>
          </a:p>
        </p:txBody>
      </p:sp>
      <p:pic>
        <p:nvPicPr>
          <p:cNvPr id="13314" name="Picture 2" descr="Paolo Gabriele, Pope's Butler in 'Vatileaks' Scandal, Dies at 54 - The New  York Times">
            <a:extLst>
              <a:ext uri="{FF2B5EF4-FFF2-40B4-BE49-F238E27FC236}">
                <a16:creationId xmlns:a16="http://schemas.microsoft.com/office/drawing/2014/main" id="{3B490CF3-3518-BCD4-AE12-7839F5284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808" y="1100240"/>
            <a:ext cx="6630819" cy="4429432"/>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C97D8FF1-EAA5-D545-E3F8-BCE43BB25134}"/>
              </a:ext>
            </a:extLst>
          </p:cNvPr>
          <p:cNvSpPr/>
          <p:nvPr/>
        </p:nvSpPr>
        <p:spPr>
          <a:xfrm>
            <a:off x="7098890" y="2332703"/>
            <a:ext cx="2143432" cy="219259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7860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EDBB813-DE5B-DED1-56BE-910E84D457BE}"/>
              </a:ext>
            </a:extLst>
          </p:cNvPr>
          <p:cNvSpPr>
            <a:spLocks noGrp="1"/>
          </p:cNvSpPr>
          <p:nvPr>
            <p:ph type="subTitle" idx="1"/>
          </p:nvPr>
        </p:nvSpPr>
        <p:spPr>
          <a:xfrm>
            <a:off x="443970" y="481781"/>
            <a:ext cx="6792572" cy="5928851"/>
          </a:xfrm>
        </p:spPr>
        <p:txBody>
          <a:bodyPr>
            <a:normAutofit fontScale="92500" lnSpcReduction="20000"/>
          </a:bodyPr>
          <a:lstStyle/>
          <a:p>
            <a:r>
              <a:rPr lang="es-MX" sz="2600" dirty="0" err="1"/>
              <a:t>Viganò</a:t>
            </a:r>
            <a:r>
              <a:rPr lang="es-MX" sz="2600" dirty="0"/>
              <a:t> ha visto de todo en una carrera diplomática de prestigio, pero nunca le había ocurrido toparse con </a:t>
            </a:r>
            <a:r>
              <a:rPr lang="es-MX" sz="2600" i="1" dirty="0">
                <a:solidFill>
                  <a:srgbClr val="FFC000"/>
                </a:solidFill>
              </a:rPr>
              <a:t>un tornado como el que se ha abatido sobre las cuentas de la Iglesia en Estados Unidos: las graves consecuencias económicas de los procesos a los sacerdotes pedófilos.</a:t>
            </a:r>
            <a:r>
              <a:rPr lang="es-MX" sz="2600" dirty="0"/>
              <a:t> Una historia que continúa desde hace diez años cuando, después de los primeros síntomas en 2001, en 2002 estalló el caso en la diócesis de Boston obligada a indemnizar con </a:t>
            </a:r>
            <a:r>
              <a:rPr lang="es-MX" sz="2600" dirty="0">
                <a:solidFill>
                  <a:srgbClr val="FFC000"/>
                </a:solidFill>
              </a:rPr>
              <a:t>6,2 millones de dólares a las víctimas de los curas pedófilos, convenciéndolas así de evitar los tribunales. </a:t>
            </a:r>
            <a:r>
              <a:rPr lang="es-MX" sz="2600" dirty="0"/>
              <a:t>En 2007 las diócesis en Estados Unidos ya habían desembolsado </a:t>
            </a:r>
            <a:r>
              <a:rPr lang="es-MX" sz="2600" dirty="0">
                <a:solidFill>
                  <a:srgbClr val="FFC000"/>
                </a:solidFill>
              </a:rPr>
              <a:t>900 millones de dólares </a:t>
            </a:r>
            <a:r>
              <a:rPr lang="es-MX" sz="2600" dirty="0"/>
              <a:t>entre acuerdos y pactos. Y era solo el comienzo. En los últimos años la suma ha aumentado desmesuradamente. Estamos en </a:t>
            </a:r>
            <a:r>
              <a:rPr lang="es-MX" sz="2600" dirty="0">
                <a:solidFill>
                  <a:srgbClr val="FFC000"/>
                </a:solidFill>
              </a:rPr>
              <a:t>«4500 casos de pedofilia en la Iglesia de Estados Unidos</a:t>
            </a:r>
            <a:r>
              <a:rPr lang="es-MX" sz="2600" dirty="0"/>
              <a:t> —escribe el vaticanista de La </a:t>
            </a:r>
            <a:r>
              <a:rPr lang="es-MX" sz="2600" dirty="0" err="1"/>
              <a:t>Stampa</a:t>
            </a:r>
            <a:r>
              <a:rPr lang="es-MX" sz="2600" dirty="0"/>
              <a:t> Giacomo </a:t>
            </a:r>
            <a:r>
              <a:rPr lang="es-MX" sz="2600" dirty="0" err="1"/>
              <a:t>Galeazzi</a:t>
            </a:r>
            <a:r>
              <a:rPr lang="es-MX" sz="2600" dirty="0"/>
              <a:t>—, </a:t>
            </a:r>
            <a:r>
              <a:rPr lang="es-MX" sz="2600" i="1" dirty="0">
                <a:solidFill>
                  <a:srgbClr val="FFC000"/>
                </a:solidFill>
              </a:rPr>
              <a:t>con 2600 millones de dólares de indemnizaciones pagadas hasta hoy»</a:t>
            </a:r>
          </a:p>
          <a:p>
            <a:endParaRPr lang="es-MX" dirty="0"/>
          </a:p>
        </p:txBody>
      </p:sp>
      <p:pic>
        <p:nvPicPr>
          <p:cNvPr id="16386" name="Picture 2" descr="LAS CARTAS SECRETAS DE BENEDICTO XVI : Nuzzi, Gianluigi: Amazon.com.mx:  Libros">
            <a:extLst>
              <a:ext uri="{FF2B5EF4-FFF2-40B4-BE49-F238E27FC236}">
                <a16:creationId xmlns:a16="http://schemas.microsoft.com/office/drawing/2014/main" id="{BBDA3763-0DA0-09CA-5E51-576EFE6A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73" y="211393"/>
            <a:ext cx="4144158" cy="643521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6AF8E5D-188E-126F-5A72-083090466730}"/>
              </a:ext>
            </a:extLst>
          </p:cNvPr>
          <p:cNvSpPr txBox="1"/>
          <p:nvPr/>
        </p:nvSpPr>
        <p:spPr>
          <a:xfrm>
            <a:off x="3136490" y="6376219"/>
            <a:ext cx="6096000" cy="369332"/>
          </a:xfrm>
          <a:prstGeom prst="rect">
            <a:avLst/>
          </a:prstGeom>
          <a:noFill/>
        </p:spPr>
        <p:txBody>
          <a:bodyPr wrap="square">
            <a:spAutoFit/>
          </a:bodyPr>
          <a:lstStyle/>
          <a:p>
            <a:r>
              <a:rPr lang="es-MX" i="1" dirty="0"/>
              <a:t>Pagina 71</a:t>
            </a:r>
          </a:p>
        </p:txBody>
      </p:sp>
    </p:spTree>
    <p:extLst>
      <p:ext uri="{BB962C8B-B14F-4D97-AF65-F5344CB8AC3E}">
        <p14:creationId xmlns:p14="http://schemas.microsoft.com/office/powerpoint/2010/main" val="343509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C2DC002-6970-42FB-1015-27DD80806512}"/>
              </a:ext>
            </a:extLst>
          </p:cNvPr>
          <p:cNvSpPr>
            <a:spLocks noGrp="1"/>
          </p:cNvSpPr>
          <p:nvPr>
            <p:ph type="subTitle" idx="1"/>
          </p:nvPr>
        </p:nvSpPr>
        <p:spPr>
          <a:xfrm>
            <a:off x="619432" y="570270"/>
            <a:ext cx="5860026" cy="6538453"/>
          </a:xfrm>
        </p:spPr>
        <p:txBody>
          <a:bodyPr>
            <a:normAutofit fontScale="92500" lnSpcReduction="20000"/>
          </a:bodyPr>
          <a:lstStyle/>
          <a:p>
            <a:r>
              <a:rPr lang="es-MX" sz="3000" dirty="0"/>
              <a:t>“A la intervención de la diócesis de Milwaukee </a:t>
            </a:r>
            <a:r>
              <a:rPr lang="es-MX" sz="3000" i="1" dirty="0">
                <a:solidFill>
                  <a:srgbClr val="FFC000"/>
                </a:solidFill>
              </a:rPr>
              <a:t>le ha seguido la bancarrota de la de Fairbanks</a:t>
            </a:r>
            <a:r>
              <a:rPr lang="es-MX" sz="3000" dirty="0"/>
              <a:t>, que ha desembolsado </a:t>
            </a:r>
            <a:r>
              <a:rPr lang="es-MX" sz="3000" i="1" dirty="0">
                <a:solidFill>
                  <a:srgbClr val="FFC000"/>
                </a:solidFill>
              </a:rPr>
              <a:t>indemnizaciones a 150 víctimas de abusos en 2008</a:t>
            </a:r>
            <a:r>
              <a:rPr lang="es-MX" sz="3000" dirty="0"/>
              <a:t>. El primer caso al que se enfrenta </a:t>
            </a:r>
            <a:r>
              <a:rPr lang="es-MX" sz="3000" dirty="0" err="1"/>
              <a:t>Viganò</a:t>
            </a:r>
            <a:r>
              <a:rPr lang="es-MX" sz="3000" dirty="0"/>
              <a:t> es el señalado por monseñor William Francis </a:t>
            </a:r>
            <a:r>
              <a:rPr lang="es-MX" sz="3000" dirty="0" err="1"/>
              <a:t>Malooly</a:t>
            </a:r>
            <a:r>
              <a:rPr lang="es-MX" sz="3000" dirty="0"/>
              <a:t>, obispo de Wilmington, la diócesis que se extiende sobre todo Delaware y la costa oriental de Maryland, con 230 000 fieles. </a:t>
            </a:r>
            <a:r>
              <a:rPr lang="es-MX" sz="3000" i="1" dirty="0">
                <a:solidFill>
                  <a:srgbClr val="FFC000"/>
                </a:solidFill>
              </a:rPr>
              <a:t>El escándalo de los abusos sexuales a menores por parte de los sacerdotes de su diócesis había determinado la decisión de presentar en 2009 una declaración de quiebra </a:t>
            </a:r>
            <a:r>
              <a:rPr lang="es-MX" sz="3000" dirty="0"/>
              <a:t>para sanear los numerosos contenciosos pendientes”.</a:t>
            </a:r>
            <a:br>
              <a:rPr lang="es-MX" dirty="0"/>
            </a:br>
            <a:br>
              <a:rPr lang="es-MX" dirty="0"/>
            </a:br>
            <a:endParaRPr lang="es-MX" dirty="0"/>
          </a:p>
        </p:txBody>
      </p:sp>
      <p:pic>
        <p:nvPicPr>
          <p:cNvPr id="4" name="Picture 2" descr="LAS CARTAS SECRETAS DE BENEDICTO XVI : Nuzzi, Gianluigi: Amazon.com.mx:  Libros">
            <a:extLst>
              <a:ext uri="{FF2B5EF4-FFF2-40B4-BE49-F238E27FC236}">
                <a16:creationId xmlns:a16="http://schemas.microsoft.com/office/drawing/2014/main" id="{A999C75E-CF89-BFC8-D36E-AE1BD6539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73" y="211393"/>
            <a:ext cx="4144158" cy="643521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21F8406-734B-4A98-D341-D8101EB3C789}"/>
              </a:ext>
            </a:extLst>
          </p:cNvPr>
          <p:cNvSpPr txBox="1"/>
          <p:nvPr/>
        </p:nvSpPr>
        <p:spPr>
          <a:xfrm>
            <a:off x="3048000" y="6366386"/>
            <a:ext cx="6096000" cy="369332"/>
          </a:xfrm>
          <a:prstGeom prst="rect">
            <a:avLst/>
          </a:prstGeom>
          <a:noFill/>
        </p:spPr>
        <p:txBody>
          <a:bodyPr wrap="square">
            <a:spAutoFit/>
          </a:bodyPr>
          <a:lstStyle/>
          <a:p>
            <a:r>
              <a:rPr lang="es-MX" i="1" dirty="0"/>
              <a:t>Pagina 72</a:t>
            </a:r>
          </a:p>
        </p:txBody>
      </p:sp>
    </p:spTree>
    <p:extLst>
      <p:ext uri="{BB962C8B-B14F-4D97-AF65-F5344CB8AC3E}">
        <p14:creationId xmlns:p14="http://schemas.microsoft.com/office/powerpoint/2010/main" val="3763551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EBCBC-3D48-749A-56FD-16A0FBADA412}"/>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5078FCB9-FC80-1DAE-DCBF-75A6CCB0641B}"/>
              </a:ext>
            </a:extLst>
          </p:cNvPr>
          <p:cNvSpPr>
            <a:spLocks noGrp="1"/>
          </p:cNvSpPr>
          <p:nvPr>
            <p:ph type="subTitle" idx="1"/>
          </p:nvPr>
        </p:nvSpPr>
        <p:spPr>
          <a:xfrm>
            <a:off x="619432" y="570270"/>
            <a:ext cx="5860026" cy="6538453"/>
          </a:xfrm>
        </p:spPr>
        <p:txBody>
          <a:bodyPr>
            <a:normAutofit fontScale="92500" lnSpcReduction="10000"/>
          </a:bodyPr>
          <a:lstStyle/>
          <a:p>
            <a:r>
              <a:rPr lang="es-MX" sz="3200" dirty="0"/>
              <a:t>“El fenómeno de las indemnizaciones </a:t>
            </a:r>
            <a:r>
              <a:rPr lang="es-MX" sz="3200" i="1" dirty="0">
                <a:solidFill>
                  <a:srgbClr val="FFC000"/>
                </a:solidFill>
              </a:rPr>
              <a:t>amenaza con poner de rodillas a la Iglesia católica en Estados Unidos</a:t>
            </a:r>
            <a:r>
              <a:rPr lang="es-MX" sz="3200" dirty="0"/>
              <a:t>. Así, el 23 de noviembre </a:t>
            </a:r>
            <a:r>
              <a:rPr lang="es-MX" sz="3200" dirty="0" err="1"/>
              <a:t>Viganò</a:t>
            </a:r>
            <a:r>
              <a:rPr lang="es-MX" sz="3200" dirty="0"/>
              <a:t> endosa el problema directamente a la Santa Sede. Hace preparar un mensaje cifrado, utilizando códigos en clave que recuerdan los de la Segunda Guerra Mundial. Mensaje que hay que enviar de inmediato a Roma para hacer entender que </a:t>
            </a:r>
            <a:r>
              <a:rPr lang="es-MX" sz="3200" dirty="0">
                <a:solidFill>
                  <a:srgbClr val="FFC000"/>
                </a:solidFill>
              </a:rPr>
              <a:t>la situación podría precipitarse. </a:t>
            </a:r>
            <a:r>
              <a:rPr lang="es-MX" sz="3200" dirty="0" err="1">
                <a:solidFill>
                  <a:srgbClr val="FFC000"/>
                </a:solidFill>
              </a:rPr>
              <a:t>Viganò</a:t>
            </a:r>
            <a:r>
              <a:rPr lang="es-MX" sz="3200" dirty="0">
                <a:solidFill>
                  <a:srgbClr val="FFC000"/>
                </a:solidFill>
              </a:rPr>
              <a:t> pide dinero”</a:t>
            </a:r>
            <a:r>
              <a:rPr lang="es-MX" sz="3200" dirty="0"/>
              <a:t>. (10 millones de </a:t>
            </a:r>
            <a:r>
              <a:rPr lang="es-MX" sz="3200" dirty="0" err="1"/>
              <a:t>dolares</a:t>
            </a:r>
            <a:r>
              <a:rPr lang="es-MX" sz="3200" dirty="0"/>
              <a:t>)</a:t>
            </a:r>
          </a:p>
          <a:p>
            <a:br>
              <a:rPr lang="es-MX" dirty="0"/>
            </a:br>
            <a:br>
              <a:rPr lang="es-MX" dirty="0"/>
            </a:br>
            <a:endParaRPr lang="es-MX" dirty="0"/>
          </a:p>
        </p:txBody>
      </p:sp>
      <p:pic>
        <p:nvPicPr>
          <p:cNvPr id="4" name="Picture 2" descr="LAS CARTAS SECRETAS DE BENEDICTO XVI : Nuzzi, Gianluigi: Amazon.com.mx:  Libros">
            <a:extLst>
              <a:ext uri="{FF2B5EF4-FFF2-40B4-BE49-F238E27FC236}">
                <a16:creationId xmlns:a16="http://schemas.microsoft.com/office/drawing/2014/main" id="{7321B0AA-66B4-CD23-5293-E592B2DB7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73" y="211393"/>
            <a:ext cx="4144158" cy="643521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CA71D5B-2AA8-DE89-F771-43D5A6BEE3BA}"/>
              </a:ext>
            </a:extLst>
          </p:cNvPr>
          <p:cNvSpPr txBox="1"/>
          <p:nvPr/>
        </p:nvSpPr>
        <p:spPr>
          <a:xfrm>
            <a:off x="3048000" y="6366386"/>
            <a:ext cx="6096000" cy="369332"/>
          </a:xfrm>
          <a:prstGeom prst="rect">
            <a:avLst/>
          </a:prstGeom>
          <a:noFill/>
        </p:spPr>
        <p:txBody>
          <a:bodyPr wrap="square">
            <a:spAutoFit/>
          </a:bodyPr>
          <a:lstStyle/>
          <a:p>
            <a:r>
              <a:rPr lang="es-MX" i="1" dirty="0"/>
              <a:t>Pagina 72</a:t>
            </a:r>
          </a:p>
        </p:txBody>
      </p:sp>
    </p:spTree>
    <p:extLst>
      <p:ext uri="{BB962C8B-B14F-4D97-AF65-F5344CB8AC3E}">
        <p14:creationId xmlns:p14="http://schemas.microsoft.com/office/powerpoint/2010/main" val="1810558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2B5B02-EE1D-3AEC-435E-E6B6047BD76C}"/>
              </a:ext>
            </a:extLst>
          </p:cNvPr>
          <p:cNvSpPr>
            <a:spLocks noGrp="1"/>
          </p:cNvSpPr>
          <p:nvPr>
            <p:ph type="ctrTitle"/>
          </p:nvPr>
        </p:nvSpPr>
        <p:spPr>
          <a:xfrm>
            <a:off x="1524000" y="286621"/>
            <a:ext cx="9144000" cy="2387600"/>
          </a:xfrm>
        </p:spPr>
        <p:txBody>
          <a:bodyPr/>
          <a:lstStyle/>
          <a:p>
            <a:r>
              <a:rPr lang="es-MX" dirty="0"/>
              <a:t>LOS “PULMONES” DE LA IGLESIA</a:t>
            </a:r>
          </a:p>
        </p:txBody>
      </p:sp>
      <p:sp>
        <p:nvSpPr>
          <p:cNvPr id="3" name="Subtítulo 2">
            <a:extLst>
              <a:ext uri="{FF2B5EF4-FFF2-40B4-BE49-F238E27FC236}">
                <a16:creationId xmlns:a16="http://schemas.microsoft.com/office/drawing/2014/main" id="{755AFA6B-C722-71C3-0F31-0303C069FBDA}"/>
              </a:ext>
            </a:extLst>
          </p:cNvPr>
          <p:cNvSpPr>
            <a:spLocks noGrp="1"/>
          </p:cNvSpPr>
          <p:nvPr>
            <p:ph type="subTitle" idx="1"/>
          </p:nvPr>
        </p:nvSpPr>
        <p:spPr>
          <a:xfrm>
            <a:off x="452285" y="3008671"/>
            <a:ext cx="11248102" cy="3849329"/>
          </a:xfrm>
        </p:spPr>
        <p:txBody>
          <a:bodyPr>
            <a:normAutofit/>
          </a:bodyPr>
          <a:lstStyle/>
          <a:p>
            <a:pPr>
              <a:buNone/>
            </a:pPr>
            <a:r>
              <a:rPr lang="es-MX" sz="3200" dirty="0"/>
              <a:t>Según los informes más recientes del Óbolo de San Pedro, </a:t>
            </a:r>
          </a:p>
          <a:p>
            <a:pPr>
              <a:buNone/>
            </a:pPr>
            <a:r>
              <a:rPr lang="es-MX" sz="3200" dirty="0"/>
              <a:t>los países que más aportaron en 2024 fueron:​</a:t>
            </a:r>
          </a:p>
          <a:p>
            <a:pPr>
              <a:buNone/>
            </a:pPr>
            <a:r>
              <a:rPr lang="es-MX" sz="3200" b="1" dirty="0">
                <a:solidFill>
                  <a:srgbClr val="FFC000"/>
                </a:solidFill>
              </a:rPr>
              <a:t>1. Estados Unidos</a:t>
            </a:r>
            <a:r>
              <a:rPr lang="es-MX" sz="3200" dirty="0"/>
              <a:t>: 13,6 millones de euros (28,1% del total</a:t>
            </a:r>
          </a:p>
          <a:p>
            <a:r>
              <a:rPr lang="es-MX" sz="3200" b="1" dirty="0"/>
              <a:t>2. Italia</a:t>
            </a:r>
            <a:r>
              <a:rPr lang="es-MX" sz="3200" dirty="0"/>
              <a:t>: 3,1 millones de euros (6,4%)3. </a:t>
            </a:r>
          </a:p>
          <a:p>
            <a:r>
              <a:rPr lang="es-MX" sz="3200" b="1" dirty="0">
                <a:solidFill>
                  <a:srgbClr val="FFC000"/>
                </a:solidFill>
              </a:rPr>
              <a:t>3. Alemania</a:t>
            </a:r>
            <a:r>
              <a:rPr lang="es-MX" sz="3200" dirty="0"/>
              <a:t>: 1,3 millones de euros (2,8%)</a:t>
            </a:r>
          </a:p>
          <a:p>
            <a:r>
              <a:rPr lang="es-MX" dirty="0"/>
              <a:t>https://www.obolodisanpietro.va/it.html</a:t>
            </a:r>
          </a:p>
        </p:txBody>
      </p:sp>
    </p:spTree>
    <p:extLst>
      <p:ext uri="{BB962C8B-B14F-4D97-AF65-F5344CB8AC3E}">
        <p14:creationId xmlns:p14="http://schemas.microsoft.com/office/powerpoint/2010/main" val="150485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2CBD1-DA22-A70A-2940-40751BDDEC1E}"/>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8F710437-171F-C344-3439-81D500CD471A}"/>
              </a:ext>
            </a:extLst>
          </p:cNvPr>
          <p:cNvSpPr>
            <a:spLocks noGrp="1"/>
          </p:cNvSpPr>
          <p:nvPr>
            <p:ph type="subTitle" idx="1"/>
          </p:nvPr>
        </p:nvSpPr>
        <p:spPr>
          <a:xfrm>
            <a:off x="609599" y="3834580"/>
            <a:ext cx="11021962" cy="2587521"/>
          </a:xfrm>
        </p:spPr>
        <p:txBody>
          <a:bodyPr>
            <a:normAutofit/>
          </a:bodyPr>
          <a:lstStyle/>
          <a:p>
            <a:r>
              <a:rPr lang="es-MX" dirty="0" err="1"/>
              <a:t>Vigano</a:t>
            </a:r>
            <a:r>
              <a:rPr lang="es-MX" dirty="0"/>
              <a:t> solicita 10 millones de dólares para solucionar un problema de abusos sexuales. En el contexto histórico, muchas diócesis estadounidenses, incluida la de Wilmington, declararon bancarrota en la década de 2000 y 2010 debido a demandas por casos de abuso sexual cometidos por sacerdotes. La diócesis de Wilmington, de hecho, se declaró en bancarrota en 2009 para manejar un fondo de compensación para las víctimas de abuso.</a:t>
            </a:r>
          </a:p>
        </p:txBody>
      </p:sp>
      <p:pic>
        <p:nvPicPr>
          <p:cNvPr id="5" name="Imagen 4">
            <a:extLst>
              <a:ext uri="{FF2B5EF4-FFF2-40B4-BE49-F238E27FC236}">
                <a16:creationId xmlns:a16="http://schemas.microsoft.com/office/drawing/2014/main" id="{986BC194-6197-A785-A9F0-9128197C59B0}"/>
              </a:ext>
            </a:extLst>
          </p:cNvPr>
          <p:cNvPicPr>
            <a:picLocks noChangeAspect="1"/>
          </p:cNvPicPr>
          <p:nvPr/>
        </p:nvPicPr>
        <p:blipFill>
          <a:blip r:embed="rId2"/>
          <a:srcRect l="69839" t="27570" r="3387" b="33118"/>
          <a:stretch/>
        </p:blipFill>
        <p:spPr>
          <a:xfrm>
            <a:off x="609599" y="435898"/>
            <a:ext cx="11166073" cy="307406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82275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DACF20B-AC92-6408-65D9-453A30713D41}"/>
              </a:ext>
            </a:extLst>
          </p:cNvPr>
          <p:cNvSpPr>
            <a:spLocks noGrp="1"/>
          </p:cNvSpPr>
          <p:nvPr>
            <p:ph type="subTitle" idx="1"/>
          </p:nvPr>
        </p:nvSpPr>
        <p:spPr>
          <a:xfrm>
            <a:off x="1681316" y="2412334"/>
            <a:ext cx="9144000" cy="1655762"/>
          </a:xfrm>
        </p:spPr>
        <p:txBody>
          <a:bodyPr>
            <a:noAutofit/>
          </a:bodyPr>
          <a:lstStyle/>
          <a:p>
            <a:r>
              <a:rPr lang="es-MX" sz="4800" dirty="0"/>
              <a:t>Una red de Pederastia, Homosexualidad y malversación de fondos, dominaba a la iglesia. </a:t>
            </a:r>
          </a:p>
        </p:txBody>
      </p:sp>
    </p:spTree>
    <p:extLst>
      <p:ext uri="{BB962C8B-B14F-4D97-AF65-F5344CB8AC3E}">
        <p14:creationId xmlns:p14="http://schemas.microsoft.com/office/powerpoint/2010/main" val="4073080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8AC0-78AC-7D2F-BA17-0ED7364914D6}"/>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626C1CC-8270-F9DB-A3BF-B2FB89B4D0DA}"/>
              </a:ext>
            </a:extLst>
          </p:cNvPr>
          <p:cNvSpPr>
            <a:spLocks noGrp="1"/>
          </p:cNvSpPr>
          <p:nvPr>
            <p:ph type="subTitle" idx="1"/>
          </p:nvPr>
        </p:nvSpPr>
        <p:spPr>
          <a:xfrm>
            <a:off x="334297" y="275304"/>
            <a:ext cx="6971071" cy="6115664"/>
          </a:xfrm>
        </p:spPr>
        <p:txBody>
          <a:bodyPr>
            <a:noAutofit/>
          </a:bodyPr>
          <a:lstStyle/>
          <a:p>
            <a:r>
              <a:rPr lang="es-MX" sz="2800" dirty="0"/>
              <a:t>“Cuando empezaron a salir a la luz </a:t>
            </a:r>
            <a:r>
              <a:rPr lang="es-MX" sz="2800" i="1" dirty="0">
                <a:solidFill>
                  <a:srgbClr val="FFC000"/>
                </a:solidFill>
              </a:rPr>
              <a:t>los casos de abusos sexuales en el mundo, durante el pontificado del papa Juan Pablo II, el que hoy es santo de la Iglesia católica los ignoró y siguió encubriendo a los pederastas.</a:t>
            </a:r>
            <a:r>
              <a:rPr lang="es-MX" sz="2800" dirty="0"/>
              <a:t> El caso del amigo de Wojtyla, el sacerdote mexicano Marcial Maciel, fundador de la congregación ultraconservadora Legionarios de Cristo, es lo suficientemente elocuente. Con Benedicto XVI no cambiaron demasiado las cosas, mientras se masificaban las denuncias internacionales… una práctica criminal que poco a poco se extendería como una mancha de aceite en toda la Iglesia universal”.</a:t>
            </a:r>
            <a:endParaRPr lang="es-MX" sz="2800" i="1" dirty="0">
              <a:solidFill>
                <a:srgbClr val="FFC000"/>
              </a:solidFill>
            </a:endParaRPr>
          </a:p>
        </p:txBody>
      </p:sp>
      <p:pic>
        <p:nvPicPr>
          <p:cNvPr id="23554" name="Picture 2" descr="Vaticangate: El complot ultra contra el papa Francisco y la manipulación  del próximo Cónclave eBook : Lozano, Vicens, Herrera Ferrer, Ana:  Amazon.com.mx: Tienda Kindle">
            <a:extLst>
              <a:ext uri="{FF2B5EF4-FFF2-40B4-BE49-F238E27FC236}">
                <a16:creationId xmlns:a16="http://schemas.microsoft.com/office/drawing/2014/main" id="{723876BA-1828-989E-A038-49BF2C3B9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
            <a:ext cx="4381500" cy="674984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20780EF-0AB0-B171-15D4-6801F625EFCD}"/>
              </a:ext>
            </a:extLst>
          </p:cNvPr>
          <p:cNvSpPr txBox="1"/>
          <p:nvPr/>
        </p:nvSpPr>
        <p:spPr>
          <a:xfrm>
            <a:off x="5152102" y="6488668"/>
            <a:ext cx="6096000" cy="369332"/>
          </a:xfrm>
          <a:prstGeom prst="rect">
            <a:avLst/>
          </a:prstGeom>
          <a:noFill/>
        </p:spPr>
        <p:txBody>
          <a:bodyPr wrap="square">
            <a:spAutoFit/>
          </a:bodyPr>
          <a:lstStyle/>
          <a:p>
            <a:r>
              <a:rPr lang="es-MX" dirty="0"/>
              <a:t>(p. 313) </a:t>
            </a:r>
          </a:p>
        </p:txBody>
      </p:sp>
    </p:spTree>
    <p:extLst>
      <p:ext uri="{BB962C8B-B14F-4D97-AF65-F5344CB8AC3E}">
        <p14:creationId xmlns:p14="http://schemas.microsoft.com/office/powerpoint/2010/main" val="3603801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79D56D1-A874-F311-5593-09F0C583BBAF}"/>
              </a:ext>
            </a:extLst>
          </p:cNvPr>
          <p:cNvSpPr>
            <a:spLocks noGrp="1"/>
          </p:cNvSpPr>
          <p:nvPr>
            <p:ph type="subTitle" idx="1"/>
          </p:nvPr>
        </p:nvSpPr>
        <p:spPr>
          <a:xfrm>
            <a:off x="319087" y="530941"/>
            <a:ext cx="6897789" cy="6081253"/>
          </a:xfrm>
        </p:spPr>
        <p:txBody>
          <a:bodyPr>
            <a:normAutofit/>
          </a:bodyPr>
          <a:lstStyle/>
          <a:p>
            <a:r>
              <a:rPr lang="es-MX" dirty="0"/>
              <a:t>“A pesar de que los pasos iniciados por Benedicto XVI con la aprobación de la Carta Apostólica, en diciembre de 2010, iban encaminados a imponer una nueva legislación para convertir el IOR en un banco «legal», muchos otros poderes dentro de la Santa Sede iban a negarse a ello, </a:t>
            </a:r>
            <a:r>
              <a:rPr lang="es-MX" i="1" dirty="0">
                <a:solidFill>
                  <a:srgbClr val="FFC000"/>
                </a:solidFill>
              </a:rPr>
              <a:t>provocando una auténtica guerra </a:t>
            </a:r>
            <a:r>
              <a:rPr lang="es-MX" i="1" dirty="0" err="1">
                <a:solidFill>
                  <a:srgbClr val="FFC000"/>
                </a:solidFill>
              </a:rPr>
              <a:t>fraticida</a:t>
            </a:r>
            <a:r>
              <a:rPr lang="es-MX" i="1" dirty="0">
                <a:solidFill>
                  <a:srgbClr val="FFC000"/>
                </a:solidFill>
              </a:rPr>
              <a:t>.</a:t>
            </a:r>
            <a:r>
              <a:rPr lang="es-MX" dirty="0"/>
              <a:t> Muchas serían las víctimas de esta lucha soterrada, sucedida entre julio de 2009 y junio de 2012. Entre ellas se encuentran nombres como el de Ettore Gotti Tedeschi, presidente del IOR, o el de monseñor Carlo </a:t>
            </a:r>
            <a:r>
              <a:rPr lang="es-MX" dirty="0" err="1"/>
              <a:t>Maria</a:t>
            </a:r>
            <a:r>
              <a:rPr lang="es-MX" dirty="0"/>
              <a:t> </a:t>
            </a:r>
            <a:r>
              <a:rPr lang="es-MX" dirty="0" err="1"/>
              <a:t>Viganò</a:t>
            </a:r>
            <a:r>
              <a:rPr lang="es-MX" dirty="0"/>
              <a:t>, secretario general de la Gobernación del Estado-Ciudad del Vaticano. </a:t>
            </a:r>
            <a:r>
              <a:rPr lang="es-MX" i="1" dirty="0">
                <a:solidFill>
                  <a:srgbClr val="FFC000"/>
                </a:solidFill>
              </a:rPr>
              <a:t>Todo el que intentase denunciar la corrupción o la mala praxis en las instituciones vaticanas sería condenado al destierro o al más absoluto silencio”.</a:t>
            </a:r>
          </a:p>
        </p:txBody>
      </p:sp>
      <p:pic>
        <p:nvPicPr>
          <p:cNvPr id="4" name="Picture 2" descr="Los cuervos del Vaticano - Eric Frattini - Descargar epub y pdf gratis |  Lectulandia">
            <a:extLst>
              <a:ext uri="{FF2B5EF4-FFF2-40B4-BE49-F238E27FC236}">
                <a16:creationId xmlns:a16="http://schemas.microsoft.com/office/drawing/2014/main" id="{6CBBB3C6-B5BC-4599-B07D-D1C177B97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546" y="395439"/>
            <a:ext cx="3903405" cy="5885891"/>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B20B95A-B896-C178-1F99-B129F8A749FD}"/>
              </a:ext>
            </a:extLst>
          </p:cNvPr>
          <p:cNvSpPr txBox="1"/>
          <p:nvPr/>
        </p:nvSpPr>
        <p:spPr>
          <a:xfrm>
            <a:off x="2871019" y="6242862"/>
            <a:ext cx="6096000" cy="369332"/>
          </a:xfrm>
          <a:prstGeom prst="rect">
            <a:avLst/>
          </a:prstGeom>
          <a:noFill/>
        </p:spPr>
        <p:txBody>
          <a:bodyPr wrap="square">
            <a:spAutoFit/>
          </a:bodyPr>
          <a:lstStyle/>
          <a:p>
            <a:r>
              <a:rPr lang="es-MX" dirty="0"/>
              <a:t>(p. 105) </a:t>
            </a:r>
          </a:p>
        </p:txBody>
      </p:sp>
    </p:spTree>
    <p:extLst>
      <p:ext uri="{BB962C8B-B14F-4D97-AF65-F5344CB8AC3E}">
        <p14:creationId xmlns:p14="http://schemas.microsoft.com/office/powerpoint/2010/main" val="229254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CB08F-2511-4AB8-A5C4-BF7F6600A698}"/>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BA17CF55-CB72-A5B5-E684-6125E500C141}"/>
              </a:ext>
            </a:extLst>
          </p:cNvPr>
          <p:cNvSpPr>
            <a:spLocks noGrp="1"/>
          </p:cNvSpPr>
          <p:nvPr>
            <p:ph type="subTitle" idx="1"/>
          </p:nvPr>
        </p:nvSpPr>
        <p:spPr>
          <a:xfrm>
            <a:off x="319087" y="530941"/>
            <a:ext cx="6897789" cy="6081253"/>
          </a:xfrm>
        </p:spPr>
        <p:txBody>
          <a:bodyPr>
            <a:normAutofit lnSpcReduction="10000"/>
          </a:bodyPr>
          <a:lstStyle/>
          <a:p>
            <a:r>
              <a:rPr lang="es-MX" dirty="0"/>
              <a:t>“</a:t>
            </a:r>
            <a:r>
              <a:rPr lang="es-MX" i="1" dirty="0">
                <a:solidFill>
                  <a:srgbClr val="FFC000"/>
                </a:solidFill>
              </a:rPr>
              <a:t>Temo por mi vida por husmear en los titulares de algunas de las cuentas [del IOR</a:t>
            </a:r>
            <a:r>
              <a:rPr lang="es-MX" dirty="0"/>
              <a:t>», dijo el propio Ettore Gotti Tedeschi a los fiscales. Antes de abandonar su despacho en la torre de Nicolás V, sede del IOR, el presidente salió de él con un amplio dossier redactado por él mismo con todo lo que sabía sobre el Banco Vaticano. En la página 15 del dosier aparecía la lista de cuentas cifradas </a:t>
            </a:r>
            <a:r>
              <a:rPr lang="es-MX" i="1" dirty="0">
                <a:solidFill>
                  <a:srgbClr val="FFC000"/>
                </a:solidFill>
              </a:rPr>
              <a:t>que ocultaban depósitos de la mafia y de sus actividades ilegales, incluidos sobornos a políticos italianos</a:t>
            </a:r>
            <a:r>
              <a:rPr lang="es-MX" dirty="0"/>
              <a:t>. Gotti Tedeschi, amigo personal de Benedicto XVI y muy cercano al Opus Dei, contó a los fiscales que en esa tarea, ordenada por el Santo Padre, </a:t>
            </a:r>
            <a:r>
              <a:rPr lang="es-MX" i="1" dirty="0">
                <a:solidFill>
                  <a:srgbClr val="FFC000"/>
                </a:solidFill>
              </a:rPr>
              <a:t>chocó frontalmente con el cardenal secretario de Estado Tarcisio Bertone y con el director general del IOR, Paolo Cipriani. «Me han combatido hasta el agotamiento por querer transparencia, sobre todo en algunas de las cuentas»,</a:t>
            </a:r>
          </a:p>
        </p:txBody>
      </p:sp>
      <p:pic>
        <p:nvPicPr>
          <p:cNvPr id="4" name="Picture 2" descr="Los cuervos del Vaticano - Eric Frattini - Descargar epub y pdf gratis |  Lectulandia">
            <a:extLst>
              <a:ext uri="{FF2B5EF4-FFF2-40B4-BE49-F238E27FC236}">
                <a16:creationId xmlns:a16="http://schemas.microsoft.com/office/drawing/2014/main" id="{E90B82DC-2EE0-0364-4D35-C70FBDF1F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546" y="395439"/>
            <a:ext cx="3903405" cy="5885891"/>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68E4A421-B00C-FF51-3C79-96A183A68360}"/>
              </a:ext>
            </a:extLst>
          </p:cNvPr>
          <p:cNvSpPr txBox="1"/>
          <p:nvPr/>
        </p:nvSpPr>
        <p:spPr>
          <a:xfrm>
            <a:off x="2871019" y="6242862"/>
            <a:ext cx="6096000" cy="369332"/>
          </a:xfrm>
          <a:prstGeom prst="rect">
            <a:avLst/>
          </a:prstGeom>
          <a:noFill/>
        </p:spPr>
        <p:txBody>
          <a:bodyPr wrap="square">
            <a:spAutoFit/>
          </a:bodyPr>
          <a:lstStyle/>
          <a:p>
            <a:r>
              <a:rPr lang="es-MX" dirty="0"/>
              <a:t>(p. 105) </a:t>
            </a:r>
          </a:p>
        </p:txBody>
      </p:sp>
    </p:spTree>
    <p:extLst>
      <p:ext uri="{BB962C8B-B14F-4D97-AF65-F5344CB8AC3E}">
        <p14:creationId xmlns:p14="http://schemas.microsoft.com/office/powerpoint/2010/main" val="129210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5A34554-2D81-9E93-D9A4-5A03F83E9B0B}"/>
              </a:ext>
            </a:extLst>
          </p:cNvPr>
          <p:cNvSpPr>
            <a:spLocks noGrp="1"/>
          </p:cNvSpPr>
          <p:nvPr>
            <p:ph type="subTitle" idx="1"/>
          </p:nvPr>
        </p:nvSpPr>
        <p:spPr>
          <a:xfrm>
            <a:off x="383459" y="727587"/>
            <a:ext cx="6676102" cy="5250426"/>
          </a:xfrm>
        </p:spPr>
        <p:txBody>
          <a:bodyPr>
            <a:noAutofit/>
          </a:bodyPr>
          <a:lstStyle/>
          <a:p>
            <a:r>
              <a:rPr lang="es-MX" sz="3600" dirty="0"/>
              <a:t>Después de reunirse por años en secreto, una conversación lo cambió todo, el jesuita </a:t>
            </a:r>
            <a:r>
              <a:rPr lang="es-MX" sz="3600" i="1" dirty="0">
                <a:solidFill>
                  <a:srgbClr val="FFC000"/>
                </a:solidFill>
              </a:rPr>
              <a:t>Carlo María Martini</a:t>
            </a:r>
            <a:r>
              <a:rPr lang="es-MX" sz="3600" dirty="0"/>
              <a:t>, (Fundador de la mafia de san Galo y Arzobispo de Milán), </a:t>
            </a:r>
            <a:r>
              <a:rPr lang="es-MX" sz="3600" i="1" dirty="0">
                <a:solidFill>
                  <a:srgbClr val="FFC000"/>
                </a:solidFill>
              </a:rPr>
              <a:t>se reunió en secreto con Benedicto XVI</a:t>
            </a:r>
            <a:r>
              <a:rPr lang="es-MX" sz="3600" dirty="0"/>
              <a:t>, a los pocos días, el papa renunciaba. Nunca se supo que fue lo que hablaron, pero así lo describe la biografía de </a:t>
            </a:r>
            <a:r>
              <a:rPr lang="es-MX" sz="3600" dirty="0" err="1"/>
              <a:t>Godfried</a:t>
            </a:r>
            <a:r>
              <a:rPr lang="es-MX" sz="3600" dirty="0"/>
              <a:t> </a:t>
            </a:r>
            <a:r>
              <a:rPr lang="es-MX" sz="3600" dirty="0" err="1"/>
              <a:t>Daneells</a:t>
            </a:r>
            <a:r>
              <a:rPr lang="es-MX" sz="3600" dirty="0"/>
              <a:t>: </a:t>
            </a:r>
          </a:p>
        </p:txBody>
      </p:sp>
      <p:pic>
        <p:nvPicPr>
          <p:cNvPr id="3074" name="Picture 2">
            <a:extLst>
              <a:ext uri="{FF2B5EF4-FFF2-40B4-BE49-F238E27FC236}">
                <a16:creationId xmlns:a16="http://schemas.microsoft.com/office/drawing/2014/main" id="{B9149C6E-02A7-AB7A-D3FF-E53B3BE42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158" y="571500"/>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13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56DF-0927-F9CC-B57D-B6153B59A75F}"/>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95D16B76-C49C-DA0D-377E-4B61EA9676C1}"/>
              </a:ext>
            </a:extLst>
          </p:cNvPr>
          <p:cNvSpPr>
            <a:spLocks noGrp="1"/>
          </p:cNvSpPr>
          <p:nvPr>
            <p:ph type="subTitle" idx="1"/>
          </p:nvPr>
        </p:nvSpPr>
        <p:spPr>
          <a:xfrm>
            <a:off x="619432" y="412954"/>
            <a:ext cx="5860026" cy="6538453"/>
          </a:xfrm>
        </p:spPr>
        <p:txBody>
          <a:bodyPr>
            <a:normAutofit fontScale="92500" lnSpcReduction="10000"/>
          </a:bodyPr>
          <a:lstStyle/>
          <a:p>
            <a:r>
              <a:rPr lang="es-MX" sz="3200" dirty="0"/>
              <a:t>“Estados Unidos, en el juego financiero de la Sagrada Iglesia Romana, </a:t>
            </a:r>
            <a:r>
              <a:rPr lang="es-MX" sz="3200" i="1" dirty="0">
                <a:solidFill>
                  <a:srgbClr val="FFC000"/>
                </a:solidFill>
              </a:rPr>
              <a:t>representa un país estratégico</a:t>
            </a:r>
            <a:r>
              <a:rPr lang="es-MX" sz="3200" dirty="0"/>
              <a:t>, mientras que </a:t>
            </a:r>
            <a:r>
              <a:rPr lang="es-MX" sz="3200" i="1" dirty="0">
                <a:solidFill>
                  <a:srgbClr val="FFC000"/>
                </a:solidFill>
              </a:rPr>
              <a:t>Italia y Alemania son el pulmón financiero del catolicismo en el mundo</a:t>
            </a:r>
            <a:r>
              <a:rPr lang="es-MX" sz="3200" dirty="0"/>
              <a:t>. Ciertamente, el asunto de la pedofilia ha incidido en las finanzas, con las indemnizaciones a las víctimas, pero también está generando un daño indirecto. </a:t>
            </a:r>
            <a:r>
              <a:rPr lang="es-MX" sz="3200" i="1" dirty="0">
                <a:solidFill>
                  <a:srgbClr val="FFC000"/>
                </a:solidFill>
              </a:rPr>
              <a:t>El escándalo compromete la imagen de la Iglesia, repercutiendo, en consecuencia, sobre las ofrendas”</a:t>
            </a:r>
            <a:br>
              <a:rPr lang="es-MX" dirty="0"/>
            </a:br>
            <a:br>
              <a:rPr lang="es-MX" dirty="0"/>
            </a:br>
            <a:endParaRPr lang="es-MX" dirty="0"/>
          </a:p>
        </p:txBody>
      </p:sp>
      <p:pic>
        <p:nvPicPr>
          <p:cNvPr id="4" name="Picture 2" descr="LAS CARTAS SECRETAS DE BENEDICTO XVI : Nuzzi, Gianluigi: Amazon.com.mx:  Libros">
            <a:extLst>
              <a:ext uri="{FF2B5EF4-FFF2-40B4-BE49-F238E27FC236}">
                <a16:creationId xmlns:a16="http://schemas.microsoft.com/office/drawing/2014/main" id="{DF1C3AC8-251A-5553-1318-1B925DFAD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73" y="211393"/>
            <a:ext cx="4144158" cy="6435213"/>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F8C2286-03A3-94F8-24DF-ACEA4655E538}"/>
              </a:ext>
            </a:extLst>
          </p:cNvPr>
          <p:cNvSpPr txBox="1"/>
          <p:nvPr/>
        </p:nvSpPr>
        <p:spPr>
          <a:xfrm>
            <a:off x="3048000" y="6366386"/>
            <a:ext cx="6096000" cy="369332"/>
          </a:xfrm>
          <a:prstGeom prst="rect">
            <a:avLst/>
          </a:prstGeom>
          <a:noFill/>
        </p:spPr>
        <p:txBody>
          <a:bodyPr wrap="square">
            <a:spAutoFit/>
          </a:bodyPr>
          <a:lstStyle/>
          <a:p>
            <a:r>
              <a:rPr lang="es-MX" i="1" dirty="0"/>
              <a:t>Pagina 74</a:t>
            </a:r>
          </a:p>
        </p:txBody>
      </p:sp>
    </p:spTree>
    <p:extLst>
      <p:ext uri="{BB962C8B-B14F-4D97-AF65-F5344CB8AC3E}">
        <p14:creationId xmlns:p14="http://schemas.microsoft.com/office/powerpoint/2010/main" val="334073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D88322-75F5-C842-53E9-BA83D7E74A6A}"/>
              </a:ext>
            </a:extLst>
          </p:cNvPr>
          <p:cNvSpPr>
            <a:spLocks noGrp="1"/>
          </p:cNvSpPr>
          <p:nvPr>
            <p:ph type="ctrTitle"/>
          </p:nvPr>
        </p:nvSpPr>
        <p:spPr>
          <a:xfrm>
            <a:off x="0" y="245806"/>
            <a:ext cx="7531510" cy="786427"/>
          </a:xfrm>
        </p:spPr>
        <p:txBody>
          <a:bodyPr>
            <a:normAutofit/>
          </a:bodyPr>
          <a:lstStyle/>
          <a:p>
            <a:r>
              <a:rPr lang="es-MX" sz="3200" dirty="0"/>
              <a:t>EL SECRETARIO DE BENEDICTO</a:t>
            </a:r>
          </a:p>
        </p:txBody>
      </p:sp>
      <p:sp>
        <p:nvSpPr>
          <p:cNvPr id="3" name="Subtítulo 2">
            <a:extLst>
              <a:ext uri="{FF2B5EF4-FFF2-40B4-BE49-F238E27FC236}">
                <a16:creationId xmlns:a16="http://schemas.microsoft.com/office/drawing/2014/main" id="{763D2F81-9AF9-8CD0-D979-E98E4BA2F7B6}"/>
              </a:ext>
            </a:extLst>
          </p:cNvPr>
          <p:cNvSpPr>
            <a:spLocks noGrp="1"/>
          </p:cNvSpPr>
          <p:nvPr>
            <p:ph type="subTitle" idx="1"/>
          </p:nvPr>
        </p:nvSpPr>
        <p:spPr>
          <a:xfrm>
            <a:off x="259837" y="1665083"/>
            <a:ext cx="6337607" cy="4873369"/>
          </a:xfrm>
        </p:spPr>
        <p:txBody>
          <a:bodyPr>
            <a:noAutofit/>
          </a:bodyPr>
          <a:lstStyle/>
          <a:p>
            <a:r>
              <a:rPr lang="es-MX" sz="4400" dirty="0"/>
              <a:t>“Problemas ciertamente no han faltado, basta pensar en el </a:t>
            </a:r>
            <a:r>
              <a:rPr lang="es-MX" sz="4400" i="1" dirty="0">
                <a:solidFill>
                  <a:srgbClr val="FFC000"/>
                </a:solidFill>
              </a:rPr>
              <a:t>drama de los abusos sexuales en el clero o las dificultades con las finanzas </a:t>
            </a:r>
            <a:r>
              <a:rPr lang="es-MX" sz="4400" dirty="0"/>
              <a:t>vaticanas”.</a:t>
            </a:r>
          </a:p>
        </p:txBody>
      </p:sp>
      <p:pic>
        <p:nvPicPr>
          <p:cNvPr id="17410" name="Picture 2" descr="Nada más que la verdad. Mi vida al lado de Benedicto XVI : Gänswein, Georg,  Gaeta, Saverio: Amazon.com.mx: Electrónicos">
            <a:extLst>
              <a:ext uri="{FF2B5EF4-FFF2-40B4-BE49-F238E27FC236}">
                <a16:creationId xmlns:a16="http://schemas.microsoft.com/office/drawing/2014/main" id="{24A88368-B82E-DE3E-4406-79C1E418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825" y="0"/>
            <a:ext cx="4732337" cy="68580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889DBC3-C208-AA5B-2313-461B19364927}"/>
              </a:ext>
            </a:extLst>
          </p:cNvPr>
          <p:cNvSpPr txBox="1"/>
          <p:nvPr/>
        </p:nvSpPr>
        <p:spPr>
          <a:xfrm>
            <a:off x="2871019" y="6242862"/>
            <a:ext cx="6096000" cy="369332"/>
          </a:xfrm>
          <a:prstGeom prst="rect">
            <a:avLst/>
          </a:prstGeom>
          <a:noFill/>
        </p:spPr>
        <p:txBody>
          <a:bodyPr wrap="square">
            <a:spAutoFit/>
          </a:bodyPr>
          <a:lstStyle/>
          <a:p>
            <a:r>
              <a:rPr lang="es-MX" dirty="0"/>
              <a:t>(p. 74) </a:t>
            </a:r>
          </a:p>
        </p:txBody>
      </p:sp>
    </p:spTree>
    <p:extLst>
      <p:ext uri="{BB962C8B-B14F-4D97-AF65-F5344CB8AC3E}">
        <p14:creationId xmlns:p14="http://schemas.microsoft.com/office/powerpoint/2010/main" val="409184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0BF2E96-A8D9-FF04-CCA3-61592DC59A91}"/>
              </a:ext>
            </a:extLst>
          </p:cNvPr>
          <p:cNvSpPr>
            <a:spLocks noGrp="1"/>
          </p:cNvSpPr>
          <p:nvPr>
            <p:ph type="subTitle" idx="1"/>
          </p:nvPr>
        </p:nvSpPr>
        <p:spPr>
          <a:xfrm>
            <a:off x="186812" y="516194"/>
            <a:ext cx="6754761" cy="6066503"/>
          </a:xfrm>
        </p:spPr>
        <p:txBody>
          <a:bodyPr>
            <a:normAutofit/>
          </a:bodyPr>
          <a:lstStyle/>
          <a:p>
            <a:r>
              <a:rPr lang="es-MX" sz="3600" dirty="0"/>
              <a:t>“El cardenal Bertone hizo una abierta acusación contra la prensa por «poner de relieve las opiniones del Vaticano en materia de sexo, </a:t>
            </a:r>
            <a:r>
              <a:rPr lang="es-MX" sz="3600" i="1" dirty="0">
                <a:solidFill>
                  <a:srgbClr val="FFC000"/>
                </a:solidFill>
              </a:rPr>
              <a:t>pederastia y abusos sexuales por parte de religiosos</a:t>
            </a:r>
            <a:r>
              <a:rPr lang="es-MX" sz="3600" dirty="0"/>
              <a:t>, mientras se mantiene un silencio ensordecedor sobre el trabajo de caridad realizado por miles de organizaciones católicas de todo el mundo»</a:t>
            </a:r>
          </a:p>
        </p:txBody>
      </p:sp>
      <p:pic>
        <p:nvPicPr>
          <p:cNvPr id="20482" name="Picture 2" descr="Los cuervos del Vaticano - Eric Frattini - Descargar epub y pdf gratis |  Lectulandia">
            <a:extLst>
              <a:ext uri="{FF2B5EF4-FFF2-40B4-BE49-F238E27FC236}">
                <a16:creationId xmlns:a16="http://schemas.microsoft.com/office/drawing/2014/main" id="{A251402F-0C92-6405-239E-5A4466A99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546" y="395439"/>
            <a:ext cx="3903405" cy="5885891"/>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97BB3D2-7D46-3A10-0CB6-C447E7EAD619}"/>
              </a:ext>
            </a:extLst>
          </p:cNvPr>
          <p:cNvSpPr txBox="1"/>
          <p:nvPr/>
        </p:nvSpPr>
        <p:spPr>
          <a:xfrm>
            <a:off x="2871019" y="6242862"/>
            <a:ext cx="6096000" cy="369332"/>
          </a:xfrm>
          <a:prstGeom prst="rect">
            <a:avLst/>
          </a:prstGeom>
          <a:noFill/>
        </p:spPr>
        <p:txBody>
          <a:bodyPr wrap="square">
            <a:spAutoFit/>
          </a:bodyPr>
          <a:lstStyle/>
          <a:p>
            <a:r>
              <a:rPr lang="es-MX" dirty="0"/>
              <a:t>(p. 22) </a:t>
            </a:r>
          </a:p>
        </p:txBody>
      </p:sp>
    </p:spTree>
    <p:extLst>
      <p:ext uri="{BB962C8B-B14F-4D97-AF65-F5344CB8AC3E}">
        <p14:creationId xmlns:p14="http://schemas.microsoft.com/office/powerpoint/2010/main" val="204122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364C-4774-F63B-54BA-89CD29BB88D1}"/>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69DEEF22-0F9F-0874-03CF-4002BA6BEAB2}"/>
              </a:ext>
            </a:extLst>
          </p:cNvPr>
          <p:cNvSpPr>
            <a:spLocks noGrp="1"/>
          </p:cNvSpPr>
          <p:nvPr>
            <p:ph type="subTitle" idx="1"/>
          </p:nvPr>
        </p:nvSpPr>
        <p:spPr>
          <a:xfrm>
            <a:off x="186812" y="516194"/>
            <a:ext cx="6754761" cy="6066503"/>
          </a:xfrm>
        </p:spPr>
        <p:txBody>
          <a:bodyPr>
            <a:normAutofit/>
          </a:bodyPr>
          <a:lstStyle/>
          <a:p>
            <a:r>
              <a:rPr lang="es-MX" sz="3200" dirty="0"/>
              <a:t>«Debe saber que la </a:t>
            </a:r>
            <a:r>
              <a:rPr lang="es-MX" sz="3200" i="1" dirty="0" err="1">
                <a:solidFill>
                  <a:srgbClr val="FFC000"/>
                </a:solidFill>
              </a:rPr>
              <a:t>Fondazione</a:t>
            </a:r>
            <a:r>
              <a:rPr lang="es-MX" sz="3200" i="1" dirty="0">
                <a:solidFill>
                  <a:srgbClr val="FFC000"/>
                </a:solidFill>
              </a:rPr>
              <a:t> del </a:t>
            </a:r>
            <a:r>
              <a:rPr lang="es-MX" sz="3200" i="1" dirty="0" err="1">
                <a:solidFill>
                  <a:srgbClr val="FFC000"/>
                </a:solidFill>
              </a:rPr>
              <a:t>Bambin</a:t>
            </a:r>
            <a:r>
              <a:rPr lang="es-MX" sz="3200" i="1" dirty="0">
                <a:solidFill>
                  <a:srgbClr val="FFC000"/>
                </a:solidFill>
              </a:rPr>
              <a:t> </a:t>
            </a:r>
            <a:r>
              <a:rPr lang="es-MX" sz="3200" i="1" dirty="0" err="1">
                <a:solidFill>
                  <a:srgbClr val="FFC000"/>
                </a:solidFill>
              </a:rPr>
              <a:t>Gesù</a:t>
            </a:r>
            <a:r>
              <a:rPr lang="es-MX" sz="3200" dirty="0"/>
              <a:t>, (Fundación del niño Jesús) nacida para recaudar donaciones destinadas a niños enfermos, </a:t>
            </a:r>
            <a:r>
              <a:rPr lang="es-MX" sz="3200" i="1" dirty="0">
                <a:solidFill>
                  <a:srgbClr val="FFC000"/>
                </a:solidFill>
              </a:rPr>
              <a:t>ha pagado parte de las obras realizadas en la nueva casa del cardenal Tarcisio Bertone. </a:t>
            </a:r>
            <a:r>
              <a:rPr lang="es-MX" sz="3200" dirty="0"/>
              <a:t>Debe saber que el Vaticano posee casas, en Roma, que valen 4.000 millones de euros. Y bien: dentro no hay refugiados, como querría el papa, sino un montón de enchufados y vips que pagan alquileres ridículos”</a:t>
            </a:r>
          </a:p>
        </p:txBody>
      </p:sp>
      <p:sp>
        <p:nvSpPr>
          <p:cNvPr id="4" name="CuadroTexto 3">
            <a:extLst>
              <a:ext uri="{FF2B5EF4-FFF2-40B4-BE49-F238E27FC236}">
                <a16:creationId xmlns:a16="http://schemas.microsoft.com/office/drawing/2014/main" id="{90AA1259-3485-5EF5-D65E-816FDA69D9C3}"/>
              </a:ext>
            </a:extLst>
          </p:cNvPr>
          <p:cNvSpPr txBox="1"/>
          <p:nvPr/>
        </p:nvSpPr>
        <p:spPr>
          <a:xfrm>
            <a:off x="3048000" y="6432443"/>
            <a:ext cx="6096000" cy="369332"/>
          </a:xfrm>
          <a:prstGeom prst="rect">
            <a:avLst/>
          </a:prstGeom>
          <a:noFill/>
        </p:spPr>
        <p:txBody>
          <a:bodyPr wrap="square">
            <a:spAutoFit/>
          </a:bodyPr>
          <a:lstStyle/>
          <a:p>
            <a:r>
              <a:rPr lang="es-MX" dirty="0"/>
              <a:t>(p. 10) </a:t>
            </a:r>
          </a:p>
        </p:txBody>
      </p:sp>
      <p:pic>
        <p:nvPicPr>
          <p:cNvPr id="21506" name="Picture 2" descr="AVARICIA">
            <a:extLst>
              <a:ext uri="{FF2B5EF4-FFF2-40B4-BE49-F238E27FC236}">
                <a16:creationId xmlns:a16="http://schemas.microsoft.com/office/drawing/2014/main" id="{665FB0B8-C414-E5FC-E891-FA62CA336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928" y="240891"/>
            <a:ext cx="4194106" cy="6341806"/>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8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1D077-6D94-2DFD-D82E-7C36B005DD84}"/>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FF1A6EF1-A19C-BEA8-A10B-DAAABFD58099}"/>
              </a:ext>
            </a:extLst>
          </p:cNvPr>
          <p:cNvSpPr>
            <a:spLocks noGrp="1"/>
          </p:cNvSpPr>
          <p:nvPr>
            <p:ph type="subTitle" idx="1"/>
          </p:nvPr>
        </p:nvSpPr>
        <p:spPr>
          <a:xfrm>
            <a:off x="186812" y="516194"/>
            <a:ext cx="6754761" cy="6066503"/>
          </a:xfrm>
        </p:spPr>
        <p:txBody>
          <a:bodyPr>
            <a:normAutofit lnSpcReduction="10000"/>
          </a:bodyPr>
          <a:lstStyle/>
          <a:p>
            <a:r>
              <a:rPr lang="es-MX" sz="3200" dirty="0"/>
              <a:t>»Francisco debe saber que las fundaciones dedicadas a Ratzinger y </a:t>
            </a:r>
            <a:r>
              <a:rPr lang="es-MX" sz="3200" dirty="0" err="1"/>
              <a:t>Wojtyła</a:t>
            </a:r>
            <a:r>
              <a:rPr lang="es-MX" sz="3200" dirty="0"/>
              <a:t> han ingresado realmente tanto dinero que ahora conservan en el banco más de 15 millones. Debe saber que las donaciones que sus fieles le donan cada año a través del Óbolo de San Pedro </a:t>
            </a:r>
            <a:r>
              <a:rPr lang="es-MX" sz="3200" i="1" dirty="0">
                <a:solidFill>
                  <a:srgbClr val="FFC000"/>
                </a:solidFill>
              </a:rPr>
              <a:t>no se gastan en los más pobres, sino que se acumulan en cuentas e inversiones que hoy valen casi 400 millones de euros.</a:t>
            </a:r>
            <a:r>
              <a:rPr lang="es-MX" sz="3200" dirty="0"/>
              <a:t> Debe saber que, cuando se hacen con algo del Óbolo, los </a:t>
            </a:r>
            <a:r>
              <a:rPr lang="es-MX" sz="3200" i="1" dirty="0">
                <a:solidFill>
                  <a:srgbClr val="FFC000"/>
                </a:solidFill>
              </a:rPr>
              <a:t>monseñores lo hacen por exigencias de la curia romana”</a:t>
            </a:r>
          </a:p>
        </p:txBody>
      </p:sp>
      <p:sp>
        <p:nvSpPr>
          <p:cNvPr id="4" name="CuadroTexto 3">
            <a:extLst>
              <a:ext uri="{FF2B5EF4-FFF2-40B4-BE49-F238E27FC236}">
                <a16:creationId xmlns:a16="http://schemas.microsoft.com/office/drawing/2014/main" id="{E8135388-83F7-BC39-4368-58DBC8EBDB2C}"/>
              </a:ext>
            </a:extLst>
          </p:cNvPr>
          <p:cNvSpPr txBox="1"/>
          <p:nvPr/>
        </p:nvSpPr>
        <p:spPr>
          <a:xfrm>
            <a:off x="2939844" y="6488668"/>
            <a:ext cx="6096000" cy="369332"/>
          </a:xfrm>
          <a:prstGeom prst="rect">
            <a:avLst/>
          </a:prstGeom>
          <a:noFill/>
        </p:spPr>
        <p:txBody>
          <a:bodyPr wrap="square">
            <a:spAutoFit/>
          </a:bodyPr>
          <a:lstStyle/>
          <a:p>
            <a:r>
              <a:rPr lang="es-MX" dirty="0"/>
              <a:t>(p. 10) </a:t>
            </a:r>
          </a:p>
        </p:txBody>
      </p:sp>
      <p:pic>
        <p:nvPicPr>
          <p:cNvPr id="21506" name="Picture 2" descr="AVARICIA">
            <a:extLst>
              <a:ext uri="{FF2B5EF4-FFF2-40B4-BE49-F238E27FC236}">
                <a16:creationId xmlns:a16="http://schemas.microsoft.com/office/drawing/2014/main" id="{F9D4B37B-BDA0-FFE3-4ED0-B49BD0C32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928" y="240891"/>
            <a:ext cx="4194106" cy="6341806"/>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4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0B409-BEA6-B7EE-0EE3-AE8B5BC1069E}"/>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894FA09-B12D-9DEE-994A-22314A1A3729}"/>
              </a:ext>
            </a:extLst>
          </p:cNvPr>
          <p:cNvSpPr>
            <a:spLocks noGrp="1"/>
          </p:cNvSpPr>
          <p:nvPr>
            <p:ph type="subTitle" idx="1"/>
          </p:nvPr>
        </p:nvSpPr>
        <p:spPr>
          <a:xfrm>
            <a:off x="186812" y="422165"/>
            <a:ext cx="6754761" cy="6066503"/>
          </a:xfrm>
        </p:spPr>
        <p:txBody>
          <a:bodyPr>
            <a:noAutofit/>
          </a:bodyPr>
          <a:lstStyle/>
          <a:p>
            <a:r>
              <a:rPr lang="es-MX" sz="3400" dirty="0"/>
              <a:t>“(La gente) Debe saber que el hombre que él mismo ha elegido para arreglar nuestras finanzas, el cardenal </a:t>
            </a:r>
            <a:r>
              <a:rPr lang="es-MX" sz="3400" i="1" dirty="0">
                <a:solidFill>
                  <a:srgbClr val="FFC000"/>
                </a:solidFill>
              </a:rPr>
              <a:t>George </a:t>
            </a:r>
            <a:r>
              <a:rPr lang="es-MX" sz="3400" i="1" dirty="0" err="1">
                <a:solidFill>
                  <a:srgbClr val="FFC000"/>
                </a:solidFill>
              </a:rPr>
              <a:t>Pell</a:t>
            </a:r>
            <a:r>
              <a:rPr lang="es-MX" sz="3400" dirty="0"/>
              <a:t>, ha acabado en una investigación del Gobierno australiano sobre </a:t>
            </a:r>
            <a:r>
              <a:rPr lang="es-MX" sz="3400" i="1" dirty="0">
                <a:solidFill>
                  <a:srgbClr val="FFC000"/>
                </a:solidFill>
              </a:rPr>
              <a:t>pedofilia</a:t>
            </a:r>
            <a:r>
              <a:rPr lang="es-MX" sz="3400" dirty="0"/>
              <a:t>, algunos testigos </a:t>
            </a:r>
            <a:r>
              <a:rPr lang="es-MX" sz="3400" i="1" dirty="0">
                <a:solidFill>
                  <a:srgbClr val="FFC000"/>
                </a:solidFill>
              </a:rPr>
              <a:t>lo definen como un “sociópata”. </a:t>
            </a:r>
            <a:r>
              <a:rPr lang="es-MX" sz="3400" dirty="0"/>
              <a:t>En Italia nadie escribe nada. Debe saber que </a:t>
            </a:r>
            <a:r>
              <a:rPr lang="es-MX" sz="3400" dirty="0" err="1"/>
              <a:t>Pell</a:t>
            </a:r>
            <a:r>
              <a:rPr lang="es-MX" sz="3400" dirty="0"/>
              <a:t> ha gastado en él y en sus amigos, entre salarios y trajes a medida, medio millón de euros en seis meses”</a:t>
            </a:r>
            <a:endParaRPr lang="es-MX" sz="3400" i="1" dirty="0">
              <a:solidFill>
                <a:srgbClr val="FFC000"/>
              </a:solidFill>
            </a:endParaRPr>
          </a:p>
        </p:txBody>
      </p:sp>
      <p:sp>
        <p:nvSpPr>
          <p:cNvPr id="4" name="CuadroTexto 3">
            <a:extLst>
              <a:ext uri="{FF2B5EF4-FFF2-40B4-BE49-F238E27FC236}">
                <a16:creationId xmlns:a16="http://schemas.microsoft.com/office/drawing/2014/main" id="{8B3F0E7B-86A8-1421-AFE0-7C50E116A33F}"/>
              </a:ext>
            </a:extLst>
          </p:cNvPr>
          <p:cNvSpPr txBox="1"/>
          <p:nvPr/>
        </p:nvSpPr>
        <p:spPr>
          <a:xfrm>
            <a:off x="2939844" y="6488668"/>
            <a:ext cx="6096000" cy="369332"/>
          </a:xfrm>
          <a:prstGeom prst="rect">
            <a:avLst/>
          </a:prstGeom>
          <a:noFill/>
        </p:spPr>
        <p:txBody>
          <a:bodyPr wrap="square">
            <a:spAutoFit/>
          </a:bodyPr>
          <a:lstStyle/>
          <a:p>
            <a:r>
              <a:rPr lang="es-MX" dirty="0"/>
              <a:t>(p. 10) </a:t>
            </a:r>
          </a:p>
        </p:txBody>
      </p:sp>
      <p:pic>
        <p:nvPicPr>
          <p:cNvPr id="21506" name="Picture 2" descr="AVARICIA">
            <a:extLst>
              <a:ext uri="{FF2B5EF4-FFF2-40B4-BE49-F238E27FC236}">
                <a16:creationId xmlns:a16="http://schemas.microsoft.com/office/drawing/2014/main" id="{E7989A77-0A53-F44C-012C-F52DE8A7E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928" y="240891"/>
            <a:ext cx="4194106" cy="6341806"/>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5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29279DD-858F-A97C-F404-67A91BBABCA7}"/>
              </a:ext>
            </a:extLst>
          </p:cNvPr>
          <p:cNvSpPr>
            <a:spLocks noGrp="1"/>
          </p:cNvSpPr>
          <p:nvPr>
            <p:ph type="subTitle" idx="1"/>
          </p:nvPr>
        </p:nvSpPr>
        <p:spPr>
          <a:xfrm>
            <a:off x="6695767" y="521109"/>
            <a:ext cx="5299587" cy="5751871"/>
          </a:xfrm>
        </p:spPr>
        <p:txBody>
          <a:bodyPr>
            <a:normAutofit/>
          </a:bodyPr>
          <a:lstStyle/>
          <a:p>
            <a:r>
              <a:rPr lang="es-MX" sz="4800" dirty="0"/>
              <a:t>CORRUPCIÓN PEDERASTÍA, los dos males del papismo romano, TANTO DE LIBERALES COMO DE CONSERVADORES</a:t>
            </a:r>
          </a:p>
        </p:txBody>
      </p:sp>
      <p:pic>
        <p:nvPicPr>
          <p:cNvPr id="5" name="Imagen 4">
            <a:extLst>
              <a:ext uri="{FF2B5EF4-FFF2-40B4-BE49-F238E27FC236}">
                <a16:creationId xmlns:a16="http://schemas.microsoft.com/office/drawing/2014/main" id="{6BA84DA6-E493-345C-805C-A25C5380730E}"/>
              </a:ext>
            </a:extLst>
          </p:cNvPr>
          <p:cNvPicPr>
            <a:picLocks noChangeAspect="1"/>
          </p:cNvPicPr>
          <p:nvPr/>
        </p:nvPicPr>
        <p:blipFill>
          <a:blip r:embed="rId2"/>
          <a:srcRect l="38871" t="7957" r="46774" b="12473"/>
          <a:stretch/>
        </p:blipFill>
        <p:spPr>
          <a:xfrm>
            <a:off x="481780" y="300491"/>
            <a:ext cx="5860026" cy="6090477"/>
          </a:xfrm>
          <a:prstGeom prst="rect">
            <a:avLst/>
          </a:prstGeom>
        </p:spPr>
      </p:pic>
    </p:spTree>
    <p:extLst>
      <p:ext uri="{BB962C8B-B14F-4D97-AF65-F5344CB8AC3E}">
        <p14:creationId xmlns:p14="http://schemas.microsoft.com/office/powerpoint/2010/main" val="3155165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0DB6AFE-04F5-22E8-C85C-B2E95DE84264}"/>
              </a:ext>
            </a:extLst>
          </p:cNvPr>
          <p:cNvSpPr>
            <a:spLocks noGrp="1"/>
          </p:cNvSpPr>
          <p:nvPr>
            <p:ph type="subTitle" idx="1"/>
          </p:nvPr>
        </p:nvSpPr>
        <p:spPr>
          <a:xfrm>
            <a:off x="334297" y="275304"/>
            <a:ext cx="6971071" cy="6115664"/>
          </a:xfrm>
        </p:spPr>
        <p:txBody>
          <a:bodyPr>
            <a:noAutofit/>
          </a:bodyPr>
          <a:lstStyle/>
          <a:p>
            <a:endParaRPr lang="es-MX" sz="2800" dirty="0"/>
          </a:p>
          <a:p>
            <a:r>
              <a:rPr lang="es-MX" sz="2800" dirty="0"/>
              <a:t>En esta lucha, no solo los “liberales” están involucrados, el circulo de pederastia y corrupción que terminó con el papado de Benedicto XVI, también tiene a muchos “conservadores” involucrados. Las luchas de los liberales por quitar a Benedicto, ahora son las luchas de los “conservadores” por desterrar el legado de Francisco: </a:t>
            </a:r>
            <a:r>
              <a:rPr lang="es-MX" sz="2800" i="1" dirty="0">
                <a:solidFill>
                  <a:srgbClr val="FFC000"/>
                </a:solidFill>
              </a:rPr>
              <a:t>“Lo que es evidente es que el propio Francisco es consciente que muchos personajes importantes, de dentro y fuera del Vaticano, y los poderosos medios de comunicación de la derecha internacional se están frotando las manos ante la eventualidad de su muerte”. </a:t>
            </a:r>
          </a:p>
        </p:txBody>
      </p:sp>
      <p:pic>
        <p:nvPicPr>
          <p:cNvPr id="23554" name="Picture 2" descr="Vaticangate: El complot ultra contra el papa Francisco y la manipulación  del próximo Cónclave eBook : Lozano, Vicens, Herrera Ferrer, Ana:  Amazon.com.mx: Tienda Kindle">
            <a:extLst>
              <a:ext uri="{FF2B5EF4-FFF2-40B4-BE49-F238E27FC236}">
                <a16:creationId xmlns:a16="http://schemas.microsoft.com/office/drawing/2014/main" id="{63D2BC99-4C0F-58DD-0823-38F86EB16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1"/>
            <a:ext cx="4381500" cy="674984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99A8426-141A-115B-80CD-768D1272E0A0}"/>
              </a:ext>
            </a:extLst>
          </p:cNvPr>
          <p:cNvSpPr txBox="1"/>
          <p:nvPr/>
        </p:nvSpPr>
        <p:spPr>
          <a:xfrm>
            <a:off x="5152102" y="6488668"/>
            <a:ext cx="6096000" cy="369332"/>
          </a:xfrm>
          <a:prstGeom prst="rect">
            <a:avLst/>
          </a:prstGeom>
          <a:noFill/>
        </p:spPr>
        <p:txBody>
          <a:bodyPr wrap="square">
            <a:spAutoFit/>
          </a:bodyPr>
          <a:lstStyle/>
          <a:p>
            <a:r>
              <a:rPr lang="es-MX" dirty="0"/>
              <a:t>(p. 18) </a:t>
            </a:r>
          </a:p>
        </p:txBody>
      </p:sp>
    </p:spTree>
    <p:extLst>
      <p:ext uri="{BB962C8B-B14F-4D97-AF65-F5344CB8AC3E}">
        <p14:creationId xmlns:p14="http://schemas.microsoft.com/office/powerpoint/2010/main" val="941841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35A7CF5-999E-1D05-B257-87CD6549CB6A}"/>
              </a:ext>
            </a:extLst>
          </p:cNvPr>
          <p:cNvSpPr>
            <a:spLocks noGrp="1"/>
          </p:cNvSpPr>
          <p:nvPr>
            <p:ph type="subTitle" idx="1"/>
          </p:nvPr>
        </p:nvSpPr>
        <p:spPr>
          <a:xfrm>
            <a:off x="373625" y="1022555"/>
            <a:ext cx="6685935" cy="4896464"/>
          </a:xfrm>
        </p:spPr>
        <p:txBody>
          <a:bodyPr>
            <a:normAutofit fontScale="92500"/>
          </a:bodyPr>
          <a:lstStyle/>
          <a:p>
            <a:r>
              <a:rPr lang="es-MX" sz="5200" dirty="0"/>
              <a:t>“Al parecer, la idea de la renuncia </a:t>
            </a:r>
            <a:r>
              <a:rPr lang="es-MX" sz="5200" i="1" dirty="0">
                <a:solidFill>
                  <a:srgbClr val="FFC000"/>
                </a:solidFill>
              </a:rPr>
              <a:t>había sido sugerida por el cardenal Martini</a:t>
            </a:r>
            <a:r>
              <a:rPr lang="es-MX" sz="5200" dirty="0"/>
              <a:t>, quien falleció una semana antes de ese encuentro entre Benedicto y </a:t>
            </a:r>
            <a:r>
              <a:rPr lang="es-MX" sz="5200" dirty="0" err="1"/>
              <a:t>Danneels</a:t>
            </a:r>
            <a:r>
              <a:rPr lang="es-MX" sz="5200" dirty="0"/>
              <a:t>” </a:t>
            </a:r>
          </a:p>
          <a:p>
            <a:endParaRPr lang="es-MX" dirty="0"/>
          </a:p>
        </p:txBody>
      </p:sp>
      <p:sp>
        <p:nvSpPr>
          <p:cNvPr id="5" name="CuadroTexto 4">
            <a:extLst>
              <a:ext uri="{FF2B5EF4-FFF2-40B4-BE49-F238E27FC236}">
                <a16:creationId xmlns:a16="http://schemas.microsoft.com/office/drawing/2014/main" id="{34B58A2C-7420-2EB9-E91D-EACCAC1F0143}"/>
              </a:ext>
            </a:extLst>
          </p:cNvPr>
          <p:cNvSpPr txBox="1"/>
          <p:nvPr/>
        </p:nvSpPr>
        <p:spPr>
          <a:xfrm>
            <a:off x="1415845" y="6176805"/>
            <a:ext cx="6096000" cy="369332"/>
          </a:xfrm>
          <a:prstGeom prst="rect">
            <a:avLst/>
          </a:prstGeom>
          <a:noFill/>
        </p:spPr>
        <p:txBody>
          <a:bodyPr wrap="square">
            <a:spAutoFit/>
          </a:bodyPr>
          <a:lstStyle/>
          <a:p>
            <a:r>
              <a:rPr lang="nl-NL" dirty="0"/>
              <a:t>(Schelkens &amp; Mettepenningen, 2015, p. 457)</a:t>
            </a:r>
            <a:endParaRPr lang="es-MX" dirty="0"/>
          </a:p>
        </p:txBody>
      </p:sp>
      <p:pic>
        <p:nvPicPr>
          <p:cNvPr id="6" name="Picture 2" descr="Amazon.com: Godfried Danneels: biographie (French Edition) eBook :  Schelkens, Karim, Mettepenningen, Jürgen: Tienda Kindle">
            <a:extLst>
              <a:ext uri="{FF2B5EF4-FFF2-40B4-BE49-F238E27FC236}">
                <a16:creationId xmlns:a16="http://schemas.microsoft.com/office/drawing/2014/main" id="{81BCFEB7-64CE-BEB7-C092-ECCDD290E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813" y="0"/>
            <a:ext cx="4471987" cy="68580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5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D436CFFF-74AB-4256-3266-6A359AFE4BDE}"/>
              </a:ext>
            </a:extLst>
          </p:cNvPr>
          <p:cNvSpPr>
            <a:spLocks noGrp="1"/>
          </p:cNvSpPr>
          <p:nvPr>
            <p:ph type="subTitle" idx="1"/>
          </p:nvPr>
        </p:nvSpPr>
        <p:spPr>
          <a:xfrm>
            <a:off x="452284" y="117986"/>
            <a:ext cx="6508955" cy="6115665"/>
          </a:xfrm>
        </p:spPr>
        <p:txBody>
          <a:bodyPr>
            <a:normAutofit/>
          </a:bodyPr>
          <a:lstStyle/>
          <a:p>
            <a:r>
              <a:rPr lang="es-MX" sz="3600" dirty="0"/>
              <a:t>Lo mismo nos narra Julia </a:t>
            </a:r>
            <a:r>
              <a:rPr lang="es-MX" sz="3600" dirty="0" err="1"/>
              <a:t>Meloni</a:t>
            </a:r>
            <a:r>
              <a:rPr lang="es-MX" sz="3600" dirty="0"/>
              <a:t>: </a:t>
            </a:r>
            <a:br>
              <a:rPr lang="es-MX" sz="3600" dirty="0"/>
            </a:br>
            <a:br>
              <a:rPr lang="es-MX" sz="3600" dirty="0"/>
            </a:br>
            <a:r>
              <a:rPr lang="es-MX" sz="3600" dirty="0"/>
              <a:t>«Quizás nunca sepamos con certeza si Martini habló con Benedicto XVI sobre una abdicación ya en 2011, lo que llevó a Martini, a principios de 2012, a decirle a su confidente, con una especie de optimismo interno, que..., </a:t>
            </a:r>
            <a:r>
              <a:rPr lang="es-MX" sz="3600" i="1" dirty="0">
                <a:solidFill>
                  <a:srgbClr val="FFC000"/>
                </a:solidFill>
              </a:rPr>
              <a:t>que Benedicto XVI renunciara ‘pronto</a:t>
            </a:r>
            <a:r>
              <a:rPr lang="es-MX" sz="3600" dirty="0"/>
              <a:t>”</a:t>
            </a:r>
          </a:p>
        </p:txBody>
      </p:sp>
      <p:pic>
        <p:nvPicPr>
          <p:cNvPr id="4100" name="Picture 4" descr="La mafia di San Gallo (Italian Edition) eBook : Meloni, Julia :  Amazon.com.mx: Tienda Kindle">
            <a:extLst>
              <a:ext uri="{FF2B5EF4-FFF2-40B4-BE49-F238E27FC236}">
                <a16:creationId xmlns:a16="http://schemas.microsoft.com/office/drawing/2014/main" id="{78209C2E-19A8-C68E-2937-42C88F7EA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9" y="412955"/>
            <a:ext cx="4258767" cy="603209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D512D50-C2F5-BC6B-0025-283553005623}"/>
              </a:ext>
            </a:extLst>
          </p:cNvPr>
          <p:cNvSpPr txBox="1"/>
          <p:nvPr/>
        </p:nvSpPr>
        <p:spPr>
          <a:xfrm>
            <a:off x="658761" y="6311688"/>
            <a:ext cx="6096000" cy="369332"/>
          </a:xfrm>
          <a:prstGeom prst="rect">
            <a:avLst/>
          </a:prstGeom>
          <a:noFill/>
        </p:spPr>
        <p:txBody>
          <a:bodyPr wrap="square">
            <a:spAutoFit/>
          </a:bodyPr>
          <a:lstStyle/>
          <a:p>
            <a:pPr algn="ctr"/>
            <a:r>
              <a:rPr lang="es-MX" dirty="0"/>
              <a:t>(p. 149).</a:t>
            </a:r>
          </a:p>
        </p:txBody>
      </p:sp>
    </p:spTree>
    <p:extLst>
      <p:ext uri="{BB962C8B-B14F-4D97-AF65-F5344CB8AC3E}">
        <p14:creationId xmlns:p14="http://schemas.microsoft.com/office/powerpoint/2010/main" val="420675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3D7457A-740C-0074-6DB0-1A107E87C5A1}"/>
              </a:ext>
            </a:extLst>
          </p:cNvPr>
          <p:cNvSpPr>
            <a:spLocks noGrp="1"/>
          </p:cNvSpPr>
          <p:nvPr>
            <p:ph type="subTitle" idx="1"/>
          </p:nvPr>
        </p:nvSpPr>
        <p:spPr>
          <a:xfrm>
            <a:off x="471948" y="938981"/>
            <a:ext cx="6784259" cy="5742039"/>
          </a:xfrm>
        </p:spPr>
        <p:txBody>
          <a:bodyPr>
            <a:noAutofit/>
          </a:bodyPr>
          <a:lstStyle/>
          <a:p>
            <a:r>
              <a:rPr lang="es-MX" sz="3000" dirty="0"/>
              <a:t>El confesor de Martini, narra aquella platica diciendo que esto fue lo que se dijo: “</a:t>
            </a:r>
            <a:r>
              <a:rPr lang="es-MX" sz="3000" i="1" dirty="0">
                <a:solidFill>
                  <a:srgbClr val="FFC000"/>
                </a:solidFill>
              </a:rPr>
              <a:t>La Curia no va a cambiar; no tienes más remedio que irte</a:t>
            </a:r>
            <a:r>
              <a:rPr lang="es-MX" sz="3000" dirty="0"/>
              <a:t>”. Martini le dijo a Benedicto, mirándolo a los ojos, según su confesor, el padre Silvano </a:t>
            </a:r>
            <a:r>
              <a:rPr lang="es-MX" sz="3000" dirty="0" err="1"/>
              <a:t>Fausti</a:t>
            </a:r>
            <a:r>
              <a:rPr lang="es-MX" sz="3000" dirty="0"/>
              <a:t>. «</a:t>
            </a:r>
            <a:r>
              <a:rPr lang="es-MX" sz="3000" i="1" dirty="0">
                <a:solidFill>
                  <a:srgbClr val="FFC000"/>
                </a:solidFill>
              </a:rPr>
              <a:t>El momento [de la renuncia] es ahora; aquí ya no se puede hacer nada</a:t>
            </a:r>
            <a:r>
              <a:rPr lang="es-MX" sz="3000" dirty="0"/>
              <a:t>», añadió Martini. Según el confesor de Martini, </a:t>
            </a:r>
            <a:r>
              <a:rPr lang="es-MX" sz="3000" i="1" dirty="0">
                <a:solidFill>
                  <a:srgbClr val="FFC000"/>
                </a:solidFill>
              </a:rPr>
              <a:t>la renuncia de Benedicto estaba programada desde el inicio de su pontificado</a:t>
            </a:r>
            <a:r>
              <a:rPr lang="es-MX" sz="3000" dirty="0"/>
              <a:t>”</a:t>
            </a:r>
          </a:p>
        </p:txBody>
      </p:sp>
      <p:sp>
        <p:nvSpPr>
          <p:cNvPr id="4" name="CuadroTexto 3">
            <a:extLst>
              <a:ext uri="{FF2B5EF4-FFF2-40B4-BE49-F238E27FC236}">
                <a16:creationId xmlns:a16="http://schemas.microsoft.com/office/drawing/2014/main" id="{9A5BAFAE-8B9F-B0E0-7429-8A84AF452976}"/>
              </a:ext>
            </a:extLst>
          </p:cNvPr>
          <p:cNvSpPr txBox="1"/>
          <p:nvPr/>
        </p:nvSpPr>
        <p:spPr>
          <a:xfrm>
            <a:off x="658761" y="6311688"/>
            <a:ext cx="6096000" cy="369332"/>
          </a:xfrm>
          <a:prstGeom prst="rect">
            <a:avLst/>
          </a:prstGeom>
          <a:noFill/>
        </p:spPr>
        <p:txBody>
          <a:bodyPr wrap="square">
            <a:spAutoFit/>
          </a:bodyPr>
          <a:lstStyle/>
          <a:p>
            <a:pPr algn="ctr"/>
            <a:r>
              <a:rPr lang="es-MX" dirty="0"/>
              <a:t>(p. 149).</a:t>
            </a:r>
          </a:p>
        </p:txBody>
      </p:sp>
      <p:pic>
        <p:nvPicPr>
          <p:cNvPr id="5" name="Picture 4" descr="La mafia di San Gallo (Italian Edition) eBook : Meloni, Julia :  Amazon.com.mx: Tienda Kindle">
            <a:extLst>
              <a:ext uri="{FF2B5EF4-FFF2-40B4-BE49-F238E27FC236}">
                <a16:creationId xmlns:a16="http://schemas.microsoft.com/office/drawing/2014/main" id="{EBED9AC9-66B8-2BBC-6E7A-B510AD8B5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949" y="412955"/>
            <a:ext cx="4258767" cy="603209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886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B375B-2D4B-1F16-C271-B473B39AFF7E}"/>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71C72E0E-2F26-9548-8432-8EE236154449}"/>
              </a:ext>
            </a:extLst>
          </p:cNvPr>
          <p:cNvSpPr>
            <a:spLocks noGrp="1"/>
          </p:cNvSpPr>
          <p:nvPr>
            <p:ph type="subTitle" idx="1"/>
          </p:nvPr>
        </p:nvSpPr>
        <p:spPr>
          <a:xfrm>
            <a:off x="471948" y="938981"/>
            <a:ext cx="6784259" cy="5742039"/>
          </a:xfrm>
        </p:spPr>
        <p:txBody>
          <a:bodyPr>
            <a:noAutofit/>
          </a:bodyPr>
          <a:lstStyle/>
          <a:p>
            <a:r>
              <a:rPr lang="es-MX" sz="4000" dirty="0"/>
              <a:t>En palabras de Martini: “La Iglesia del futuro no es la de Juan Pablo II ni la de Benedicto XVI. </a:t>
            </a:r>
            <a:r>
              <a:rPr lang="es-MX" sz="4000" i="1" dirty="0">
                <a:solidFill>
                  <a:srgbClr val="FFC000"/>
                </a:solidFill>
              </a:rPr>
              <a:t>Es la de los católicos heridos que esperan con anhelo que venga un papa que los escuche y los acoja en sus humanas imperfecciones”</a:t>
            </a:r>
            <a:r>
              <a:rPr lang="es-MX" sz="4000" dirty="0"/>
              <a:t>.</a:t>
            </a:r>
          </a:p>
        </p:txBody>
      </p:sp>
      <p:sp>
        <p:nvSpPr>
          <p:cNvPr id="4" name="CuadroTexto 3">
            <a:extLst>
              <a:ext uri="{FF2B5EF4-FFF2-40B4-BE49-F238E27FC236}">
                <a16:creationId xmlns:a16="http://schemas.microsoft.com/office/drawing/2014/main" id="{1CD17754-87EC-BC32-734A-7AAECFA5EFDA}"/>
              </a:ext>
            </a:extLst>
          </p:cNvPr>
          <p:cNvSpPr txBox="1"/>
          <p:nvPr/>
        </p:nvSpPr>
        <p:spPr>
          <a:xfrm>
            <a:off x="658761" y="6311688"/>
            <a:ext cx="6096000" cy="369332"/>
          </a:xfrm>
          <a:prstGeom prst="rect">
            <a:avLst/>
          </a:prstGeom>
          <a:noFill/>
        </p:spPr>
        <p:txBody>
          <a:bodyPr wrap="square">
            <a:spAutoFit/>
          </a:bodyPr>
          <a:lstStyle/>
          <a:p>
            <a:pPr algn="ctr"/>
            <a:r>
              <a:rPr lang="es-MX" dirty="0"/>
              <a:t>(p. 305).</a:t>
            </a:r>
          </a:p>
        </p:txBody>
      </p:sp>
      <p:pic>
        <p:nvPicPr>
          <p:cNvPr id="2" name="Picture 2" descr="Vaticangate: El complot ultra contra el papa Francisco y la manipulación  del próximo Cónclave eBook : Lozano, Vicens, Herrera Ferrer, Ana:  Amazon.com.mx: Tienda Kindle">
            <a:extLst>
              <a:ext uri="{FF2B5EF4-FFF2-40B4-BE49-F238E27FC236}">
                <a16:creationId xmlns:a16="http://schemas.microsoft.com/office/drawing/2014/main" id="{AFBD1FC0-0B5A-A159-A8DF-B39FA6FE6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353" y="221226"/>
            <a:ext cx="4164498" cy="641554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37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5C22DAC-F07B-D25B-7942-299D1715405D}"/>
              </a:ext>
            </a:extLst>
          </p:cNvPr>
          <p:cNvSpPr>
            <a:spLocks noGrp="1"/>
          </p:cNvSpPr>
          <p:nvPr>
            <p:ph type="subTitle" idx="1"/>
          </p:nvPr>
        </p:nvSpPr>
        <p:spPr>
          <a:xfrm>
            <a:off x="304799" y="235973"/>
            <a:ext cx="6754761" cy="6125497"/>
          </a:xfrm>
        </p:spPr>
        <p:txBody>
          <a:bodyPr>
            <a:normAutofit/>
          </a:bodyPr>
          <a:lstStyle/>
          <a:p>
            <a:r>
              <a:rPr lang="es-MX" sz="2800" i="1" dirty="0">
                <a:solidFill>
                  <a:srgbClr val="FFC000"/>
                </a:solidFill>
              </a:rPr>
              <a:t>“Oren por mí para que no huya de los lobos”. </a:t>
            </a:r>
            <a:r>
              <a:rPr lang="es-MX" sz="2800" dirty="0"/>
              <a:t>Nadie preguntó el motivo de esa expresión sorprendente, ni a quiénes se refería. Nadie se preguntó por qué un hombre como Joseph Ratzinger, siempre prudente y sereno, habría decidido lanzar esa "bomba" en un momento tan solemne, en el que tenía la mirada de la Iglesia y del mundo entero fija en él. Nadie se preguntó qué choque titánico era el que Benedicto XVI sabía con claridad que tendría que afrontar. </a:t>
            </a:r>
            <a:r>
              <a:rPr lang="es-MX" sz="2800" i="1" dirty="0">
                <a:solidFill>
                  <a:srgbClr val="FFC000"/>
                </a:solidFill>
              </a:rPr>
              <a:t>No era solo un choque con el mundo —que de repente se había vuelto adverso a la Iglesia—, sino también un choque dentro de la propia Iglesia</a:t>
            </a:r>
            <a:r>
              <a:rPr lang="es-MX" sz="2800" dirty="0"/>
              <a:t>. </a:t>
            </a:r>
          </a:p>
        </p:txBody>
      </p:sp>
      <p:pic>
        <p:nvPicPr>
          <p:cNvPr id="6146" name="Picture 2" descr="The Secret of Benedict XVI: Is He Still the Pope? : Socci, Antonio:  Amazon.com.mx: Libros">
            <a:extLst>
              <a:ext uri="{FF2B5EF4-FFF2-40B4-BE49-F238E27FC236}">
                <a16:creationId xmlns:a16="http://schemas.microsoft.com/office/drawing/2014/main" id="{29ED7FAC-37E4-4087-0F4A-17F62239C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447" y="341518"/>
            <a:ext cx="4099910" cy="633689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6967A6D-5D7A-9F59-F548-3C481167DB2C}"/>
              </a:ext>
            </a:extLst>
          </p:cNvPr>
          <p:cNvSpPr txBox="1"/>
          <p:nvPr/>
        </p:nvSpPr>
        <p:spPr>
          <a:xfrm>
            <a:off x="658761" y="6311688"/>
            <a:ext cx="6096000" cy="369332"/>
          </a:xfrm>
          <a:prstGeom prst="rect">
            <a:avLst/>
          </a:prstGeom>
          <a:noFill/>
        </p:spPr>
        <p:txBody>
          <a:bodyPr wrap="square">
            <a:spAutoFit/>
          </a:bodyPr>
          <a:lstStyle/>
          <a:p>
            <a:pPr algn="ctr"/>
            <a:r>
              <a:rPr lang="es-MX" dirty="0"/>
              <a:t>(p. 19).</a:t>
            </a:r>
          </a:p>
        </p:txBody>
      </p:sp>
    </p:spTree>
    <p:extLst>
      <p:ext uri="{BB962C8B-B14F-4D97-AF65-F5344CB8AC3E}">
        <p14:creationId xmlns:p14="http://schemas.microsoft.com/office/powerpoint/2010/main" val="53787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The Pope and the Spy Who Loved Him | GQ">
            <a:extLst>
              <a:ext uri="{FF2B5EF4-FFF2-40B4-BE49-F238E27FC236}">
                <a16:creationId xmlns:a16="http://schemas.microsoft.com/office/drawing/2014/main" id="{2E24A6E5-D954-30C0-C358-E52B1978A7B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08A24C65-6B99-69DB-1A59-940B14725EDC}"/>
              </a:ext>
            </a:extLst>
          </p:cNvPr>
          <p:cNvSpPr>
            <a:spLocks noGrp="1"/>
          </p:cNvSpPr>
          <p:nvPr>
            <p:ph type="subTitle" idx="1"/>
          </p:nvPr>
        </p:nvSpPr>
        <p:spPr>
          <a:xfrm>
            <a:off x="1524000" y="2959868"/>
            <a:ext cx="9144000" cy="1098395"/>
          </a:xfrm>
        </p:spPr>
        <p:txBody>
          <a:bodyPr>
            <a:noAutofit/>
          </a:bodyPr>
          <a:lstStyle/>
          <a:p>
            <a:r>
              <a:rPr lang="es-MX" sz="3200" dirty="0">
                <a:solidFill>
                  <a:srgbClr val="FFFFFF"/>
                </a:solidFill>
                <a:effectLst>
                  <a:outerShdw blurRad="38100" dist="38100" dir="2700000" algn="tl">
                    <a:srgbClr val="000000">
                      <a:alpha val="43137"/>
                    </a:srgbClr>
                  </a:outerShdw>
                </a:effectLst>
              </a:rPr>
              <a:t>Se dice que Martini, cambió votos con Ratzinger, afirmándole en un “pacto”, que si él renunciaba, quien sería puesto, después de su pontificado, sería el conservador </a:t>
            </a:r>
            <a:r>
              <a:rPr lang="es-MX" sz="3200" dirty="0" err="1">
                <a:solidFill>
                  <a:srgbClr val="FFFFFF"/>
                </a:solidFill>
                <a:effectLst>
                  <a:outerShdw blurRad="38100" dist="38100" dir="2700000" algn="tl">
                    <a:srgbClr val="000000">
                      <a:alpha val="43137"/>
                    </a:srgbClr>
                  </a:outerShdw>
                </a:effectLst>
              </a:rPr>
              <a:t>Scola</a:t>
            </a:r>
            <a:r>
              <a:rPr lang="es-MX" sz="3200" dirty="0">
                <a:solidFill>
                  <a:srgbClr val="FFFFFF"/>
                </a:solidFill>
                <a:effectLst>
                  <a:outerShdw blurRad="38100" dist="38100" dir="2700000" algn="tl">
                    <a:srgbClr val="000000">
                      <a:alpha val="43137"/>
                    </a:srgbClr>
                  </a:outerShdw>
                </a:effectLst>
              </a:rPr>
              <a:t>, sin que Benedicto supiera que Bergoglio ya había sido pactado por la mafia de San Galo. </a:t>
            </a:r>
          </a:p>
        </p:txBody>
      </p:sp>
    </p:spTree>
    <p:extLst>
      <p:ext uri="{BB962C8B-B14F-4D97-AF65-F5344CB8AC3E}">
        <p14:creationId xmlns:p14="http://schemas.microsoft.com/office/powerpoint/2010/main" val="192942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docProps/app.xml><?xml version="1.0" encoding="utf-8"?>
<Properties xmlns="http://schemas.openxmlformats.org/officeDocument/2006/extended-properties" xmlns:vt="http://schemas.openxmlformats.org/officeDocument/2006/docPropsVTypes">
  <Template>Office Theme</Template>
  <TotalTime>1122</TotalTime>
  <Words>2988</Words>
  <Application>Microsoft Office PowerPoint</Application>
  <PresentationFormat>Panorámica</PresentationFormat>
  <Paragraphs>73</Paragraphs>
  <Slides>37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Aptos</vt:lpstr>
      <vt:lpstr>Aptos Display</vt:lpstr>
      <vt:lpstr>Arial</vt:lpstr>
      <vt:lpstr>Office Theme</vt:lpstr>
      <vt:lpstr>“Mafia” de San Galo </vt:lpstr>
      <vt:lpstr>Los Fundadores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LAS REFORMAS</vt:lpstr>
      <vt:lpstr>Presentación de PowerPoint</vt:lpstr>
      <vt:lpstr>Presentación de PowerPoint</vt:lpstr>
      <vt:lpstr>¿QUÉ FUE LO QUE BENEDICTO INTENTARÍA REFORMAR? </vt:lpstr>
      <vt:lpstr>Presentación de PowerPoint</vt:lpstr>
      <vt:lpstr>¿CÚALES ERAN ESAS DOS COSAS? </vt:lpstr>
      <vt:lpstr>Presentación de PowerPoint</vt:lpstr>
      <vt:lpstr>Presentación de PowerPoint</vt:lpstr>
      <vt:lpstr>Presentación de PowerPoint</vt:lpstr>
      <vt:lpstr>Presentación de PowerPoint</vt:lpstr>
      <vt:lpstr>LOS “PULMONES” DE LA IGLESIA</vt:lpstr>
      <vt:lpstr>Presentación de PowerPoint</vt:lpstr>
      <vt:lpstr>Presentación de PowerPoint</vt:lpstr>
      <vt:lpstr>Presentación de PowerPoint</vt:lpstr>
      <vt:lpstr>Presentación de PowerPoint</vt:lpstr>
      <vt:lpstr>Presentación de PowerPoint</vt:lpstr>
      <vt:lpstr>Presentación de PowerPoint</vt:lpstr>
      <vt:lpstr>EL SECRETARIO DE BENEDICTO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Edgar Pacheco</dc:creator>
  <cp:lastModifiedBy>Edgar Pacheco</cp:lastModifiedBy>
  <cp:revision>2</cp:revision>
  <dcterms:created xsi:type="dcterms:W3CDTF">2025-04-28T21:16:08Z</dcterms:created>
  <dcterms:modified xsi:type="dcterms:W3CDTF">2025-04-29T15:58:19Z</dcterms:modified>
</cp:coreProperties>
</file>