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9" r:id="rId2"/>
    <p:sldId id="280" r:id="rId3"/>
    <p:sldId id="281" r:id="rId4"/>
    <p:sldId id="282" r:id="rId5"/>
    <p:sldId id="283" r:id="rId6"/>
    <p:sldId id="284" r:id="rId7"/>
    <p:sldId id="266" r:id="rId8"/>
    <p:sldId id="267" r:id="rId9"/>
    <p:sldId id="268" r:id="rId10"/>
    <p:sldId id="256" r:id="rId11"/>
    <p:sldId id="257" r:id="rId12"/>
    <p:sldId id="258" r:id="rId13"/>
    <p:sldId id="259" r:id="rId14"/>
    <p:sldId id="260" r:id="rId15"/>
    <p:sldId id="262" r:id="rId16"/>
    <p:sldId id="261" r:id="rId17"/>
    <p:sldId id="263" r:id="rId18"/>
    <p:sldId id="264" r:id="rId19"/>
    <p:sldId id="269" r:id="rId20"/>
    <p:sldId id="265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074" y="3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53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9647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17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5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4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75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2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1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7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9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0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4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8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2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89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Imagen generada">
            <a:extLst>
              <a:ext uri="{FF2B5EF4-FFF2-40B4-BE49-F238E27FC236}">
                <a16:creationId xmlns:a16="http://schemas.microsoft.com/office/drawing/2014/main" id="{3D4D3A2E-B1D8-71D1-703A-2A198FEF3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8" b="37075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AB7512-E0E6-2656-D40C-54B5FB573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014139"/>
            <a:ext cx="9448800" cy="1825096"/>
          </a:xfrm>
        </p:spPr>
        <p:txBody>
          <a:bodyPr>
            <a:normAutofit/>
          </a:bodyPr>
          <a:lstStyle/>
          <a:p>
            <a:r>
              <a:rPr lang="es-MX" dirty="0"/>
              <a:t>CRISTIANDAD Y CRISTIANISMO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EE6F50-99CE-6D29-F488-AE1B9B841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42934"/>
            <a:ext cx="9448800" cy="1646355"/>
          </a:xfrm>
        </p:spPr>
        <p:txBody>
          <a:bodyPr>
            <a:normAutofit fontScale="40000" lnSpcReduction="20000"/>
          </a:bodyPr>
          <a:lstStyle/>
          <a:p>
            <a:r>
              <a:rPr lang="es-MX" sz="7000" dirty="0">
                <a:latin typeface="Arial" panose="020B0604020202020204" pitchFamily="34" charset="0"/>
              </a:rPr>
              <a:t>La</a:t>
            </a:r>
            <a:r>
              <a:rPr lang="es-MX" sz="7000" dirty="0">
                <a:effectLst/>
                <a:latin typeface="Arial" panose="020B0604020202020204" pitchFamily="34" charset="0"/>
              </a:rPr>
              <a:t> cristiandad </a:t>
            </a:r>
            <a:r>
              <a:rPr lang="es-MX" sz="70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deriva su fuerza del cristianismo</a:t>
            </a:r>
            <a:r>
              <a:rPr lang="es-MX" sz="7000" dirty="0">
                <a:effectLst/>
                <a:latin typeface="Arial" panose="020B0604020202020204" pitchFamily="34" charset="0"/>
              </a:rPr>
              <a:t>, la primera busca establecer un nuevo orden social mientras que el segundo no tiene un interés inherente en ello, aunque se desenvuelve dentro de estructuras sociales que se llamen “cristianas”. </a:t>
            </a:r>
          </a:p>
          <a:p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7832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20" y="276431"/>
            <a:ext cx="5235677" cy="1143000"/>
          </a:xfrm>
        </p:spPr>
        <p:txBody>
          <a:bodyPr>
            <a:normAutofit/>
          </a:bodyPr>
          <a:lstStyle/>
          <a:p>
            <a:r>
              <a:rPr dirty="0" err="1"/>
              <a:t>Apocalipsis</a:t>
            </a:r>
            <a:r>
              <a:rPr dirty="0"/>
              <a:t> 20:2-3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632" y="1600201"/>
            <a:ext cx="7216878" cy="4525963"/>
          </a:xfrm>
        </p:spPr>
        <p:txBody>
          <a:bodyPr>
            <a:noAutofit/>
          </a:bodyPr>
          <a:lstStyle/>
          <a:p>
            <a:pPr marL="0" indent="0">
              <a:buNone/>
              <a:defRPr sz="2000"/>
            </a:pP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Prendió</a:t>
            </a: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dragón</a:t>
            </a: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... y lo </a:t>
            </a:r>
            <a:r>
              <a:rPr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ató</a:t>
            </a: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 por mil </a:t>
            </a:r>
            <a:r>
              <a:rPr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... para que no </a:t>
            </a:r>
            <a:r>
              <a:rPr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engañase</a:t>
            </a: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 a las </a:t>
            </a:r>
            <a:r>
              <a:rPr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naciones</a:t>
            </a:r>
            <a:r>
              <a:rPr sz="2800" i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Esto no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significa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Satanás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actúe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absoluto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sino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impedir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expansión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evangelio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a los gentiles (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naciones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). Antes,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entero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yacía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tinieblas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(Ef 2:2;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Hch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14:16).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Pentecostés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, las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naciones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siendo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 err="1">
                <a:latin typeface="Arial" panose="020B0604020202020204" pitchFamily="34" charset="0"/>
                <a:cs typeface="Arial" panose="020B0604020202020204" pitchFamily="34" charset="0"/>
              </a:rPr>
              <a:t>discipuladas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 (Mt 28:19).</a:t>
            </a:r>
          </a:p>
        </p:txBody>
      </p:sp>
      <p:pic>
        <p:nvPicPr>
          <p:cNvPr id="4100" name="Picture 4" descr="Imagen generada">
            <a:extLst>
              <a:ext uri="{FF2B5EF4-FFF2-40B4-BE49-F238E27FC236}">
                <a16:creationId xmlns:a16="http://schemas.microsoft.com/office/drawing/2014/main" id="{D01C4233-40E9-7FE0-FB15-599E01CFB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/>
              <a:t>Lucas 10:18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es-MX" sz="2400" b="0" i="1" dirty="0">
                <a:effectLst/>
                <a:latin typeface="Arial" panose="020B0604020202020204" pitchFamily="34" charset="0"/>
              </a:rPr>
              <a:t>“Los setenta regresaron con gozo, diciendo: Señor, hasta los demonios se nos sujetan en tu nombre. Y El les dijo: </a:t>
            </a:r>
            <a:r>
              <a:rPr lang="es-MX" sz="2400" b="0" i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Yo veía a Satanás caer del cielo como un rayo</a:t>
            </a:r>
            <a:r>
              <a:rPr lang="es-MX" sz="2400" b="0" i="1" dirty="0">
                <a:effectLst/>
                <a:latin typeface="Arial" panose="020B0604020202020204" pitchFamily="34" charset="0"/>
              </a:rPr>
              <a:t>. Mirad, os he dado autoridad para hollar sobre serpientes y escorpiones, y sobre todo el poder del enemigo, y nada os hará daño”.</a:t>
            </a:r>
            <a:endParaRPr lang="es-MX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Esto indica que la primera venida de Cristo ya era un golpe directo a su dominio espiritual. El Reino de Dios estaba irrumpiendo. La caída era presente y activa, no futura.</a:t>
            </a:r>
          </a:p>
        </p:txBody>
      </p:sp>
      <p:pic>
        <p:nvPicPr>
          <p:cNvPr id="5122" name="Picture 2" descr="Imagen generada">
            <a:extLst>
              <a:ext uri="{FF2B5EF4-FFF2-40B4-BE49-F238E27FC236}">
                <a16:creationId xmlns:a16="http://schemas.microsoft.com/office/drawing/2014/main" id="{678D95DE-01B1-13A4-43A5-115315743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" b="-3"/>
          <a:stretch/>
        </p:blipFill>
        <p:spPr bwMode="auto">
          <a:xfrm>
            <a:off x="7861238" y="746125"/>
            <a:ext cx="3644962" cy="54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/>
              <a:t>Mateo 12:28-29  </a:t>
            </a:r>
            <a:r>
              <a:rPr dirty="0" err="1"/>
              <a:t>Atado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hombre </a:t>
            </a:r>
            <a:r>
              <a:rPr dirty="0" err="1"/>
              <a:t>fuerte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es-MX" b="0" i="0" dirty="0">
                <a:effectLst/>
                <a:latin typeface="Arial" panose="020B0604020202020204" pitchFamily="34" charset="0"/>
              </a:rPr>
              <a:t>"</a:t>
            </a:r>
            <a:r>
              <a:rPr lang="es-MX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Pero si yo expulso los demonios por el Espíritu de Dios, </a:t>
            </a:r>
            <a:r>
              <a:rPr lang="es-MX" b="0" i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entonces el reino de Dios ha llegado a vosotros. </a:t>
            </a:r>
            <a:r>
              <a:rPr lang="es-MX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¿O cómo puede alguien entrar en la casa de un hombre fuerte y saquear sus bienes, </a:t>
            </a:r>
            <a:r>
              <a:rPr lang="es-MX" b="0" i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primero no lo ata?”</a:t>
            </a:r>
            <a:endParaRPr lang="es-MX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dirty="0"/>
              <a:t>Atar a </a:t>
            </a:r>
            <a:r>
              <a:rPr dirty="0" err="1"/>
              <a:t>Satanás</a:t>
            </a:r>
            <a:r>
              <a:rPr dirty="0"/>
              <a:t> precede a la </a:t>
            </a:r>
            <a:r>
              <a:rPr dirty="0" err="1"/>
              <a:t>liberación</a:t>
            </a:r>
            <a:r>
              <a:rPr dirty="0"/>
              <a:t> espiritual, y Jesús </a:t>
            </a:r>
            <a:r>
              <a:rPr dirty="0" err="1"/>
              <a:t>ya</a:t>
            </a:r>
            <a:r>
              <a:rPr dirty="0"/>
              <a:t> lo </a:t>
            </a:r>
            <a:r>
              <a:rPr dirty="0" err="1"/>
              <a:t>estaba</a:t>
            </a:r>
            <a:r>
              <a:rPr dirty="0"/>
              <a:t> </a:t>
            </a:r>
            <a:r>
              <a:rPr dirty="0" err="1"/>
              <a:t>haciendo</a:t>
            </a:r>
            <a:r>
              <a:rPr lang="es-MX" dirty="0"/>
              <a:t> en su venida.</a:t>
            </a:r>
            <a:r>
              <a:rPr dirty="0"/>
              <a:t> Por tanto, </a:t>
            </a:r>
            <a:r>
              <a:rPr dirty="0" err="1"/>
              <a:t>el</a:t>
            </a:r>
            <a:r>
              <a:rPr dirty="0"/>
              <a:t> “</a:t>
            </a:r>
            <a:r>
              <a:rPr dirty="0" err="1"/>
              <a:t>atar</a:t>
            </a:r>
            <a:r>
              <a:rPr dirty="0"/>
              <a:t>” de </a:t>
            </a:r>
            <a:r>
              <a:rPr dirty="0" err="1"/>
              <a:t>Apocalipsis</a:t>
            </a:r>
            <a:r>
              <a:rPr dirty="0"/>
              <a:t> 20 no se </a:t>
            </a:r>
            <a:r>
              <a:rPr dirty="0" err="1"/>
              <a:t>refiere</a:t>
            </a:r>
            <a:r>
              <a:rPr dirty="0"/>
              <a:t> a un </a:t>
            </a:r>
            <a:r>
              <a:rPr dirty="0" err="1"/>
              <a:t>futuro</a:t>
            </a:r>
            <a:r>
              <a:rPr dirty="0"/>
              <a:t> </a:t>
            </a:r>
            <a:r>
              <a:rPr dirty="0" err="1"/>
              <a:t>distante</a:t>
            </a:r>
            <a:r>
              <a:rPr dirty="0"/>
              <a:t>.</a:t>
            </a:r>
          </a:p>
        </p:txBody>
      </p:sp>
      <p:pic>
        <p:nvPicPr>
          <p:cNvPr id="6146" name="Picture 2" descr="Imagen generada">
            <a:extLst>
              <a:ext uri="{FF2B5EF4-FFF2-40B4-BE49-F238E27FC236}">
                <a16:creationId xmlns:a16="http://schemas.microsoft.com/office/drawing/2014/main" id="{C33E03FB-0E93-09A1-C613-476332036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" b="-3"/>
          <a:stretch/>
        </p:blipFill>
        <p:spPr bwMode="auto">
          <a:xfrm>
            <a:off x="7861238" y="746125"/>
            <a:ext cx="3644962" cy="54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lang="es-MX" sz="3700" dirty="0"/>
              <a:t>Juan 12:31</a:t>
            </a:r>
          </a:p>
        </p:txBody>
      </p:sp>
      <p:pic>
        <p:nvPicPr>
          <p:cNvPr id="7170" name="Picture 2" descr="Imagen generada">
            <a:extLst>
              <a:ext uri="{FF2B5EF4-FFF2-40B4-BE49-F238E27FC236}">
                <a16:creationId xmlns:a16="http://schemas.microsoft.com/office/drawing/2014/main" id="{DF960471-8ACF-58E8-1C43-D482F6E7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01" y="439697"/>
            <a:ext cx="3990718" cy="597860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3600" b="0" i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“Ya está aquí el juicio de este mundo; ahora el príncipe de este mundo será echado fuera”.</a:t>
            </a:r>
            <a:endParaRPr sz="3600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sz="3600" dirty="0"/>
              <a:t>Esta es </a:t>
            </a:r>
            <a:r>
              <a:rPr sz="3600" dirty="0" err="1"/>
              <a:t>una</a:t>
            </a:r>
            <a:r>
              <a:rPr sz="3600" dirty="0"/>
              <a:t> </a:t>
            </a:r>
            <a:r>
              <a:rPr sz="3600" dirty="0" err="1"/>
              <a:t>victoria</a:t>
            </a:r>
            <a:r>
              <a:rPr sz="3600" dirty="0"/>
              <a:t> judicial </a:t>
            </a:r>
            <a:r>
              <a:rPr sz="3600" dirty="0" err="1"/>
              <a:t>anticipada</a:t>
            </a:r>
            <a:r>
              <a:rPr sz="3600" dirty="0"/>
              <a:t> que </a:t>
            </a:r>
            <a:r>
              <a:rPr sz="3600" dirty="0" err="1"/>
              <a:t>culmina</a:t>
            </a:r>
            <a:r>
              <a:rPr sz="3600" dirty="0"/>
              <a:t> en la </a:t>
            </a:r>
            <a:r>
              <a:rPr sz="3600" dirty="0" err="1"/>
              <a:t>cruz</a:t>
            </a:r>
            <a:r>
              <a:rPr sz="3600" dirty="0"/>
              <a:t>. </a:t>
            </a:r>
            <a:r>
              <a:rPr sz="3600" dirty="0">
                <a:solidFill>
                  <a:srgbClr val="FFC000"/>
                </a:solidFill>
              </a:rPr>
              <a:t>El diablo </a:t>
            </a:r>
            <a:r>
              <a:rPr sz="3600" dirty="0" err="1">
                <a:solidFill>
                  <a:srgbClr val="FFC000"/>
                </a:solidFill>
              </a:rPr>
              <a:t>pierde</a:t>
            </a:r>
            <a:r>
              <a:rPr sz="3600" dirty="0">
                <a:solidFill>
                  <a:srgbClr val="FFC000"/>
                </a:solidFill>
              </a:rPr>
              <a:t> </a:t>
            </a:r>
            <a:r>
              <a:rPr sz="3600" dirty="0" err="1">
                <a:solidFill>
                  <a:srgbClr val="FFC000"/>
                </a:solidFill>
              </a:rPr>
              <a:t>su</a:t>
            </a:r>
            <a:r>
              <a:rPr sz="3600" dirty="0">
                <a:solidFill>
                  <a:srgbClr val="FFC000"/>
                </a:solidFill>
              </a:rPr>
              <a:t> derecho legal </a:t>
            </a:r>
            <a:r>
              <a:rPr sz="3600" dirty="0" err="1">
                <a:solidFill>
                  <a:srgbClr val="FFC000"/>
                </a:solidFill>
              </a:rPr>
              <a:t>sobre</a:t>
            </a:r>
            <a:r>
              <a:rPr sz="3600" dirty="0">
                <a:solidFill>
                  <a:srgbClr val="FFC000"/>
                </a:solidFill>
              </a:rPr>
              <a:t> las almas</a:t>
            </a:r>
            <a:r>
              <a:rPr sz="3600"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s-MX" sz="3100" dirty="0"/>
              <a:t>Colosenses 2:15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3200" b="0" i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“Y habiendo despojado a los poderes y autoridades, hizo de ellos un espectáculo público, triunfando sobre ellos por medio de El”.</a:t>
            </a:r>
            <a:endParaRPr sz="3200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sz="3200" dirty="0"/>
              <a:t>El </a:t>
            </a:r>
            <a:r>
              <a:rPr sz="3200" dirty="0" err="1"/>
              <a:t>lenguaje</a:t>
            </a:r>
            <a:r>
              <a:rPr sz="3200" dirty="0"/>
              <a:t> es </a:t>
            </a:r>
            <a:r>
              <a:rPr sz="3200" dirty="0" err="1"/>
              <a:t>militar</a:t>
            </a:r>
            <a:r>
              <a:rPr sz="3200" dirty="0"/>
              <a:t> y legal. </a:t>
            </a:r>
            <a:r>
              <a:rPr sz="3200" dirty="0" err="1"/>
              <a:t>Satanás</a:t>
            </a:r>
            <a:r>
              <a:rPr sz="3200" dirty="0"/>
              <a:t> </a:t>
            </a:r>
            <a:r>
              <a:rPr sz="3200" dirty="0" err="1"/>
              <a:t>fue</a:t>
            </a:r>
            <a:r>
              <a:rPr sz="3200" dirty="0"/>
              <a:t> </a:t>
            </a:r>
            <a:r>
              <a:rPr sz="3200" dirty="0" err="1"/>
              <a:t>desarmado</a:t>
            </a:r>
            <a:r>
              <a:rPr sz="3200" dirty="0"/>
              <a:t>, </a:t>
            </a:r>
            <a:r>
              <a:rPr sz="3200" dirty="0" err="1"/>
              <a:t>humillado</a:t>
            </a:r>
            <a:r>
              <a:rPr sz="3200" dirty="0"/>
              <a:t> y </a:t>
            </a:r>
            <a:r>
              <a:rPr sz="3200" dirty="0" err="1"/>
              <a:t>exhibido</a:t>
            </a:r>
            <a:r>
              <a:rPr sz="3200" dirty="0"/>
              <a:t>. No </a:t>
            </a:r>
            <a:r>
              <a:rPr sz="3200" dirty="0" err="1"/>
              <a:t>destruido</a:t>
            </a:r>
            <a:r>
              <a:rPr sz="3200" dirty="0"/>
              <a:t>, </a:t>
            </a:r>
            <a:r>
              <a:rPr sz="3200" dirty="0" err="1"/>
              <a:t>pero</a:t>
            </a:r>
            <a:r>
              <a:rPr sz="3200" dirty="0"/>
              <a:t> </a:t>
            </a:r>
            <a:r>
              <a:rPr sz="3200" dirty="0" err="1"/>
              <a:t>sí</a:t>
            </a:r>
            <a:r>
              <a:rPr sz="3200" dirty="0"/>
              <a:t> </a:t>
            </a:r>
            <a:r>
              <a:rPr sz="3200" dirty="0" err="1"/>
              <a:t>desactivado</a:t>
            </a:r>
            <a:r>
              <a:rPr sz="3200" dirty="0"/>
              <a:t> en </a:t>
            </a:r>
            <a:r>
              <a:rPr sz="3200" dirty="0" err="1"/>
              <a:t>su</a:t>
            </a:r>
            <a:r>
              <a:rPr sz="3200" dirty="0"/>
              <a:t> </a:t>
            </a:r>
            <a:r>
              <a:rPr sz="3200" dirty="0" err="1"/>
              <a:t>rol</a:t>
            </a:r>
            <a:r>
              <a:rPr sz="3200" dirty="0"/>
              <a:t> </a:t>
            </a:r>
            <a:r>
              <a:rPr sz="3200" dirty="0" err="1"/>
              <a:t>acusador</a:t>
            </a:r>
            <a:r>
              <a:rPr sz="3200" dirty="0"/>
              <a:t>.</a:t>
            </a:r>
          </a:p>
        </p:txBody>
      </p:sp>
      <p:pic>
        <p:nvPicPr>
          <p:cNvPr id="8194" name="Picture 2" descr="Imagen generada">
            <a:extLst>
              <a:ext uri="{FF2B5EF4-FFF2-40B4-BE49-F238E27FC236}">
                <a16:creationId xmlns:a16="http://schemas.microsoft.com/office/drawing/2014/main" id="{D2400825-3655-6EF6-A10C-CF3A34EF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" b="-3"/>
          <a:stretch/>
        </p:blipFill>
        <p:spPr bwMode="auto">
          <a:xfrm>
            <a:off x="7600336" y="235974"/>
            <a:ext cx="4436806" cy="642546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Romanos 16:20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37530"/>
            <a:ext cx="6078794" cy="4024125"/>
          </a:xfrm>
        </p:spPr>
        <p:txBody>
          <a:bodyPr>
            <a:noAutofit/>
          </a:bodyPr>
          <a:lstStyle/>
          <a:p>
            <a:pPr marL="0" indent="0">
              <a:buNone/>
              <a:defRPr sz="2000"/>
            </a:pPr>
            <a:r>
              <a:rPr lang="es-MX" sz="2800" i="1" dirty="0">
                <a:solidFill>
                  <a:srgbClr val="FFC000"/>
                </a:solidFill>
              </a:rPr>
              <a:t>“Y el Dios de paz aplastará pronto a Satanás debajo de vuestros pies. La gracia de nuestro Señor Jesucristo sea con vosotros”. (Rom 16:20) </a:t>
            </a:r>
          </a:p>
          <a:p>
            <a:pPr marL="0" indent="0">
              <a:buNone/>
              <a:defRPr sz="2000"/>
            </a:pPr>
            <a:endParaRPr lang="es-MX" sz="2800" dirty="0"/>
          </a:p>
          <a:p>
            <a:pPr marL="0" indent="0">
              <a:buNone/>
              <a:defRPr sz="2000"/>
            </a:pPr>
            <a:r>
              <a:rPr sz="2800" dirty="0" err="1"/>
              <a:t>Aún</a:t>
            </a:r>
            <a:r>
              <a:rPr sz="2800" dirty="0"/>
              <a:t> en lucha, la Iglesia </a:t>
            </a:r>
            <a:r>
              <a:rPr sz="2800" dirty="0" err="1"/>
              <a:t>ya</a:t>
            </a:r>
            <a:r>
              <a:rPr sz="2800" dirty="0"/>
              <a:t> </a:t>
            </a:r>
            <a:r>
              <a:rPr sz="2800" dirty="0" err="1"/>
              <a:t>participa</a:t>
            </a:r>
            <a:r>
              <a:rPr sz="2800" dirty="0"/>
              <a:t> </a:t>
            </a:r>
            <a:r>
              <a:rPr sz="2800" dirty="0" err="1"/>
              <a:t>activamente</a:t>
            </a:r>
            <a:r>
              <a:rPr sz="2800" dirty="0"/>
              <a:t> en la </a:t>
            </a:r>
            <a:r>
              <a:rPr sz="2800" dirty="0" err="1"/>
              <a:t>derrota</a:t>
            </a:r>
            <a:r>
              <a:rPr sz="2800" dirty="0"/>
              <a:t> </a:t>
            </a:r>
            <a:r>
              <a:rPr sz="2800" dirty="0" err="1"/>
              <a:t>progresiva</a:t>
            </a:r>
            <a:r>
              <a:rPr sz="2800" dirty="0"/>
              <a:t> del diablo.</a:t>
            </a:r>
          </a:p>
          <a:p>
            <a:pPr marL="0" indent="0">
              <a:buNone/>
            </a:pPr>
            <a:r>
              <a:rPr sz="2800" dirty="0"/>
              <a:t>El verbo “</a:t>
            </a:r>
            <a:r>
              <a:rPr sz="2800" dirty="0" err="1"/>
              <a:t>aplastar</a:t>
            </a:r>
            <a:r>
              <a:rPr sz="2800" dirty="0"/>
              <a:t>” </a:t>
            </a:r>
            <a:r>
              <a:rPr sz="2800" dirty="0">
                <a:solidFill>
                  <a:srgbClr val="FFC000"/>
                </a:solidFill>
              </a:rPr>
              <a:t>no es </a:t>
            </a:r>
            <a:r>
              <a:rPr sz="2800" dirty="0" err="1">
                <a:solidFill>
                  <a:srgbClr val="FFC000"/>
                </a:solidFill>
              </a:rPr>
              <a:t>futuro</a:t>
            </a:r>
            <a:r>
              <a:rPr sz="2800" dirty="0">
                <a:solidFill>
                  <a:srgbClr val="FFC000"/>
                </a:solidFill>
              </a:rPr>
              <a:t> </a:t>
            </a:r>
            <a:r>
              <a:rPr sz="2800" dirty="0" err="1">
                <a:solidFill>
                  <a:srgbClr val="FFC000"/>
                </a:solidFill>
              </a:rPr>
              <a:t>escatológico</a:t>
            </a:r>
            <a:r>
              <a:rPr sz="2800" dirty="0">
                <a:solidFill>
                  <a:srgbClr val="FFC000"/>
                </a:solidFill>
              </a:rPr>
              <a:t> </a:t>
            </a:r>
            <a:r>
              <a:rPr sz="2800" dirty="0" err="1">
                <a:solidFill>
                  <a:srgbClr val="FFC000"/>
                </a:solidFill>
              </a:rPr>
              <a:t>lejano</a:t>
            </a:r>
            <a:r>
              <a:rPr sz="2800" dirty="0">
                <a:solidFill>
                  <a:srgbClr val="FFC000"/>
                </a:solidFill>
              </a:rPr>
              <a:t>: es </a:t>
            </a:r>
            <a:r>
              <a:rPr sz="2800" dirty="0" err="1">
                <a:solidFill>
                  <a:srgbClr val="FFC000"/>
                </a:solidFill>
              </a:rPr>
              <a:t>inminente</a:t>
            </a:r>
            <a:r>
              <a:rPr sz="2800" dirty="0">
                <a:solidFill>
                  <a:srgbClr val="FFC000"/>
                </a:solidFill>
              </a:rPr>
              <a:t> y </a:t>
            </a:r>
            <a:r>
              <a:rPr sz="2800" dirty="0" err="1">
                <a:solidFill>
                  <a:srgbClr val="FFC000"/>
                </a:solidFill>
              </a:rPr>
              <a:t>progresivo</a:t>
            </a:r>
            <a:r>
              <a:rPr sz="2800" dirty="0">
                <a:solidFill>
                  <a:srgbClr val="FFC000"/>
                </a:solidFill>
              </a:rPr>
              <a:t>. Los </a:t>
            </a:r>
            <a:r>
              <a:rPr sz="2800" dirty="0" err="1">
                <a:solidFill>
                  <a:srgbClr val="FFC000"/>
                </a:solidFill>
              </a:rPr>
              <a:t>cristianos</a:t>
            </a:r>
            <a:r>
              <a:rPr sz="2800" dirty="0">
                <a:solidFill>
                  <a:srgbClr val="FFC000"/>
                </a:solidFill>
              </a:rPr>
              <a:t> son </a:t>
            </a:r>
            <a:r>
              <a:rPr sz="2800" dirty="0" err="1">
                <a:solidFill>
                  <a:srgbClr val="FFC000"/>
                </a:solidFill>
              </a:rPr>
              <a:t>parte</a:t>
            </a:r>
            <a:r>
              <a:rPr sz="2800" dirty="0">
                <a:solidFill>
                  <a:srgbClr val="FFC000"/>
                </a:solidFill>
              </a:rPr>
              <a:t> </a:t>
            </a:r>
            <a:r>
              <a:rPr sz="2800" dirty="0" err="1">
                <a:solidFill>
                  <a:srgbClr val="FFC000"/>
                </a:solidFill>
              </a:rPr>
              <a:t>activa</a:t>
            </a:r>
            <a:r>
              <a:rPr sz="2800" dirty="0">
                <a:solidFill>
                  <a:srgbClr val="FFC000"/>
                </a:solidFill>
              </a:rPr>
              <a:t> del </a:t>
            </a:r>
            <a:r>
              <a:rPr sz="2800" dirty="0" err="1">
                <a:solidFill>
                  <a:srgbClr val="FFC000"/>
                </a:solidFill>
              </a:rPr>
              <a:t>triunfo</a:t>
            </a:r>
            <a:r>
              <a:rPr sz="2800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9218" name="Picture 2" descr="Imagen generada">
            <a:extLst>
              <a:ext uri="{FF2B5EF4-FFF2-40B4-BE49-F238E27FC236}">
                <a16:creationId xmlns:a16="http://schemas.microsoft.com/office/drawing/2014/main" id="{C7C5D548-0671-364B-9B99-8036DD4D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36" y="-127819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 err="1"/>
              <a:t>Hebreos</a:t>
            </a:r>
            <a:r>
              <a:rPr dirty="0"/>
              <a:t> 2:14 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800" i="1" dirty="0">
                <a:solidFill>
                  <a:srgbClr val="FFC000"/>
                </a:solidFill>
              </a:rPr>
              <a:t>“Así que, por cuanto los hijos participan de carne y sangre, El igualmente participó también de lo mismo, para anular mediante la muerte el poder de aquel que tenía el poder de la muerte, es decir, el diablo”</a:t>
            </a:r>
            <a:endParaRPr sz="2800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sz="2800" dirty="0"/>
              <a:t>La </a:t>
            </a:r>
            <a:r>
              <a:rPr sz="2800" dirty="0" err="1"/>
              <a:t>muerte</a:t>
            </a:r>
            <a:r>
              <a:rPr sz="2800" dirty="0"/>
              <a:t> </a:t>
            </a:r>
            <a:r>
              <a:rPr sz="2800" dirty="0" err="1"/>
              <a:t>ya</a:t>
            </a:r>
            <a:r>
              <a:rPr sz="2800" dirty="0"/>
              <a:t> no </a:t>
            </a:r>
            <a:r>
              <a:rPr sz="2800" dirty="0" err="1"/>
              <a:t>tiene</a:t>
            </a:r>
            <a:r>
              <a:rPr sz="2800" dirty="0"/>
              <a:t>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mismo</a:t>
            </a:r>
            <a:r>
              <a:rPr sz="2800" dirty="0"/>
              <a:t> </a:t>
            </a:r>
            <a:r>
              <a:rPr sz="2800" dirty="0" err="1"/>
              <a:t>dominio</a:t>
            </a:r>
            <a:r>
              <a:rPr sz="2800" dirty="0"/>
              <a:t> espiritual </a:t>
            </a:r>
            <a:r>
              <a:rPr sz="2800" dirty="0" err="1"/>
              <a:t>sobre</a:t>
            </a:r>
            <a:r>
              <a:rPr sz="2800" dirty="0"/>
              <a:t>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creyente</a:t>
            </a:r>
            <a:r>
              <a:rPr sz="2800" dirty="0"/>
              <a:t>. </a:t>
            </a:r>
            <a:r>
              <a:rPr sz="2800" dirty="0" err="1"/>
              <a:t>Satanás</a:t>
            </a:r>
            <a:r>
              <a:rPr sz="2800" dirty="0"/>
              <a:t> </a:t>
            </a:r>
            <a:r>
              <a:rPr sz="2800" dirty="0" err="1"/>
              <a:t>pierde</a:t>
            </a:r>
            <a:r>
              <a:rPr sz="2800" dirty="0"/>
              <a:t> </a:t>
            </a:r>
            <a:r>
              <a:rPr sz="2800" dirty="0" err="1"/>
              <a:t>su</a:t>
            </a:r>
            <a:r>
              <a:rPr sz="2800" dirty="0"/>
              <a:t> </a:t>
            </a:r>
            <a:r>
              <a:rPr sz="2800" dirty="0" err="1"/>
              <a:t>arma</a:t>
            </a:r>
            <a:r>
              <a:rPr sz="2800" dirty="0"/>
              <a:t> principal</a:t>
            </a:r>
            <a:r>
              <a:rPr lang="es-MX" sz="2800" dirty="0"/>
              <a:t>, el miedo a la muerte. </a:t>
            </a:r>
            <a:endParaRPr sz="2800" dirty="0"/>
          </a:p>
        </p:txBody>
      </p:sp>
      <p:pic>
        <p:nvPicPr>
          <p:cNvPr id="10242" name="Picture 2" descr="Imagen generada">
            <a:extLst>
              <a:ext uri="{FF2B5EF4-FFF2-40B4-BE49-F238E27FC236}">
                <a16:creationId xmlns:a16="http://schemas.microsoft.com/office/drawing/2014/main" id="{4E4AD46F-8B89-7778-82A3-1B23A724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-3" b="-3"/>
          <a:stretch/>
        </p:blipFill>
        <p:spPr bwMode="auto">
          <a:xfrm>
            <a:off x="7861238" y="746125"/>
            <a:ext cx="3644962" cy="54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/>
              <a:t>1 Juan 4:4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Autofit/>
          </a:bodyPr>
          <a:lstStyle/>
          <a:p>
            <a:pPr marL="0" indent="0">
              <a:buNone/>
              <a:defRPr sz="2000"/>
            </a:pPr>
            <a:r>
              <a:rPr lang="es-MX" sz="2400" i="1" dirty="0">
                <a:solidFill>
                  <a:srgbClr val="FFC000"/>
                </a:solidFill>
              </a:rPr>
              <a:t>“y todo espíritu que no confiesa a Jesús, no es de Dios; y este es el espíritu del anticristo, del cual habéis oído que viene, y que ahora ya está en el mundo. Hijos míos, vosotros sois de Dios y los habéis vencido, porque mayor es el que está en vosotros que el que está en el mundo”</a:t>
            </a:r>
            <a:br>
              <a:rPr lang="es-MX" sz="2400" dirty="0"/>
            </a:br>
            <a:br>
              <a:rPr lang="es-MX" sz="2400" dirty="0"/>
            </a:br>
            <a:r>
              <a:rPr sz="2400" dirty="0"/>
              <a:t>El </a:t>
            </a:r>
            <a:r>
              <a:rPr sz="2400" dirty="0" err="1"/>
              <a:t>poder</a:t>
            </a:r>
            <a:r>
              <a:rPr sz="2400" dirty="0"/>
              <a:t> del </a:t>
            </a:r>
            <a:r>
              <a:rPr sz="2400" dirty="0" err="1"/>
              <a:t>creyente</a:t>
            </a:r>
            <a:r>
              <a:rPr sz="2400" dirty="0"/>
              <a:t> </a:t>
            </a:r>
            <a:r>
              <a:rPr sz="2400" dirty="0" err="1"/>
              <a:t>ya</a:t>
            </a:r>
            <a:r>
              <a:rPr sz="2400" dirty="0"/>
              <a:t> </a:t>
            </a:r>
            <a:r>
              <a:rPr sz="2400" dirty="0" err="1"/>
              <a:t>supera</a:t>
            </a:r>
            <a:r>
              <a:rPr sz="2400" dirty="0"/>
              <a:t> al </a:t>
            </a:r>
            <a:r>
              <a:rPr sz="2400" dirty="0" err="1"/>
              <a:t>poder</a:t>
            </a:r>
            <a:r>
              <a:rPr sz="2400" dirty="0"/>
              <a:t> del </a:t>
            </a:r>
            <a:r>
              <a:rPr sz="2400" dirty="0" err="1"/>
              <a:t>maligno</a:t>
            </a:r>
            <a:r>
              <a:rPr sz="2400" dirty="0"/>
              <a:t>. Hay </a:t>
            </a:r>
            <a:r>
              <a:rPr sz="2400" dirty="0" err="1"/>
              <a:t>oposición</a:t>
            </a:r>
            <a:r>
              <a:rPr sz="2400" dirty="0"/>
              <a:t>, </a:t>
            </a:r>
            <a:r>
              <a:rPr sz="2400" dirty="0" err="1"/>
              <a:t>pero</a:t>
            </a:r>
            <a:r>
              <a:rPr sz="2400" dirty="0"/>
              <a:t> también </a:t>
            </a:r>
            <a:r>
              <a:rPr sz="2400" dirty="0" err="1"/>
              <a:t>victoria</a:t>
            </a:r>
            <a:r>
              <a:rPr sz="2400" dirty="0"/>
              <a:t> </a:t>
            </a:r>
            <a:r>
              <a:rPr sz="2400" dirty="0" err="1"/>
              <a:t>garantizada</a:t>
            </a:r>
            <a:r>
              <a:rPr sz="2400" dirty="0"/>
              <a:t>.</a:t>
            </a:r>
            <a:r>
              <a:rPr lang="es-MX" sz="2400" dirty="0"/>
              <a:t> </a:t>
            </a:r>
            <a:r>
              <a:rPr sz="2400" dirty="0"/>
              <a:t>Esto no </a:t>
            </a:r>
            <a:r>
              <a:rPr sz="2400" dirty="0" err="1"/>
              <a:t>tendría</a:t>
            </a:r>
            <a:r>
              <a:rPr sz="2400" dirty="0"/>
              <a:t> sentido </a:t>
            </a:r>
            <a:r>
              <a:rPr sz="2400" dirty="0" err="1"/>
              <a:t>si</a:t>
            </a:r>
            <a:r>
              <a:rPr sz="2400" dirty="0"/>
              <a:t> </a:t>
            </a:r>
            <a:r>
              <a:rPr sz="2400" dirty="0" err="1"/>
              <a:t>Satanás</a:t>
            </a:r>
            <a:r>
              <a:rPr sz="2400" dirty="0"/>
              <a:t> fuera </a:t>
            </a:r>
            <a:r>
              <a:rPr sz="2400" dirty="0" err="1"/>
              <a:t>el</a:t>
            </a:r>
            <a:r>
              <a:rPr sz="2400" dirty="0"/>
              <a:t> </a:t>
            </a:r>
            <a:r>
              <a:rPr sz="2400" dirty="0" err="1"/>
              <a:t>dueño</a:t>
            </a:r>
            <a:r>
              <a:rPr sz="2400" dirty="0"/>
              <a:t> </a:t>
            </a:r>
            <a:r>
              <a:rPr sz="2400" dirty="0" err="1"/>
              <a:t>absoluto</a:t>
            </a:r>
            <a:r>
              <a:rPr sz="2400" dirty="0"/>
              <a:t> del </a:t>
            </a:r>
            <a:r>
              <a:rPr sz="2400" dirty="0" err="1"/>
              <a:t>siglo</a:t>
            </a:r>
            <a:r>
              <a:rPr sz="2400" dirty="0"/>
              <a:t> </a:t>
            </a:r>
            <a:r>
              <a:rPr sz="2400" dirty="0" err="1"/>
              <a:t>presente</a:t>
            </a:r>
            <a:r>
              <a:rPr sz="2400" dirty="0"/>
              <a:t>.</a:t>
            </a:r>
          </a:p>
        </p:txBody>
      </p:sp>
      <p:pic>
        <p:nvPicPr>
          <p:cNvPr id="11266" name="Picture 2" descr="Imagen generada">
            <a:extLst>
              <a:ext uri="{FF2B5EF4-FFF2-40B4-BE49-F238E27FC236}">
                <a16:creationId xmlns:a16="http://schemas.microsoft.com/office/drawing/2014/main" id="{C9BDCFC3-19DA-5F01-EBF4-83680288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" b="-3"/>
          <a:stretch/>
        </p:blipFill>
        <p:spPr bwMode="auto">
          <a:xfrm>
            <a:off x="7806322" y="150483"/>
            <a:ext cx="4053840" cy="60864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/>
              <a:t>1 Juan 5:18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es-MX" sz="3200" i="1" dirty="0">
                <a:solidFill>
                  <a:srgbClr val="FFC000"/>
                </a:solidFill>
              </a:rPr>
              <a:t>“Sabemos que todo el que ha nacido de Dios, no peca; sino que aquel que nació de Dios lo guarda y el maligno no </a:t>
            </a:r>
            <a:r>
              <a:rPr lang="es-MX" sz="3200" i="1" dirty="0" err="1">
                <a:solidFill>
                  <a:srgbClr val="FFC000"/>
                </a:solidFill>
              </a:rPr>
              <a:t>lo”toca</a:t>
            </a:r>
            <a:r>
              <a:rPr lang="es-MX" sz="3200" i="1" dirty="0">
                <a:solidFill>
                  <a:srgbClr val="FFC000"/>
                </a:solidFill>
              </a:rPr>
              <a:t>”</a:t>
            </a:r>
          </a:p>
          <a:p>
            <a:pPr marL="0" indent="0">
              <a:buNone/>
              <a:defRPr sz="2000"/>
            </a:pPr>
            <a:r>
              <a:rPr sz="3200" dirty="0"/>
              <a:t>El </a:t>
            </a:r>
            <a:r>
              <a:rPr sz="3200" dirty="0" err="1"/>
              <a:t>nacido</a:t>
            </a:r>
            <a:r>
              <a:rPr sz="3200" dirty="0"/>
              <a:t> de Dios no </a:t>
            </a:r>
            <a:r>
              <a:rPr sz="3200" dirty="0" err="1"/>
              <a:t>está</a:t>
            </a:r>
            <a:r>
              <a:rPr sz="3200" dirty="0"/>
              <a:t> bajo </a:t>
            </a:r>
            <a:r>
              <a:rPr sz="3200" dirty="0" err="1"/>
              <a:t>el</a:t>
            </a:r>
            <a:r>
              <a:rPr sz="3200" dirty="0"/>
              <a:t> </a:t>
            </a:r>
            <a:r>
              <a:rPr sz="3200" dirty="0" err="1"/>
              <a:t>poder</a:t>
            </a:r>
            <a:r>
              <a:rPr sz="3200" dirty="0"/>
              <a:t> </a:t>
            </a:r>
            <a:r>
              <a:rPr sz="3200" dirty="0" err="1"/>
              <a:t>directo</a:t>
            </a:r>
            <a:r>
              <a:rPr sz="3200" dirty="0"/>
              <a:t> del diablo.</a:t>
            </a:r>
            <a:r>
              <a:rPr lang="es-MX" sz="3200" dirty="0"/>
              <a:t> </a:t>
            </a:r>
            <a:r>
              <a:rPr sz="3200" dirty="0"/>
              <a:t>Esta es </a:t>
            </a:r>
            <a:r>
              <a:rPr sz="3200" dirty="0" err="1"/>
              <a:t>una</a:t>
            </a:r>
            <a:r>
              <a:rPr sz="3200" dirty="0"/>
              <a:t> </a:t>
            </a:r>
            <a:r>
              <a:rPr sz="3200" dirty="0" err="1"/>
              <a:t>restricción</a:t>
            </a:r>
            <a:r>
              <a:rPr sz="3200" dirty="0"/>
              <a:t> </a:t>
            </a:r>
            <a:r>
              <a:rPr sz="3200" dirty="0" err="1"/>
              <a:t>evidente</a:t>
            </a:r>
            <a:r>
              <a:rPr sz="3200" dirty="0"/>
              <a:t>. El diablo es </a:t>
            </a:r>
            <a:r>
              <a:rPr sz="3200" dirty="0" err="1"/>
              <a:t>enemigo</a:t>
            </a:r>
            <a:r>
              <a:rPr sz="3200" dirty="0"/>
              <a:t>, no </a:t>
            </a:r>
            <a:r>
              <a:rPr sz="3200" dirty="0" err="1"/>
              <a:t>soberano</a:t>
            </a:r>
            <a:r>
              <a:rPr sz="3200" dirty="0"/>
              <a:t>.</a:t>
            </a:r>
          </a:p>
        </p:txBody>
      </p:sp>
      <p:pic>
        <p:nvPicPr>
          <p:cNvPr id="12290" name="Picture 2" descr="Imagen generada">
            <a:extLst>
              <a:ext uri="{FF2B5EF4-FFF2-40B4-BE49-F238E27FC236}">
                <a16:creationId xmlns:a16="http://schemas.microsoft.com/office/drawing/2014/main" id="{5400BE02-EE83-5415-8704-1ED745D2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8826" y="311769"/>
            <a:ext cx="4161503" cy="623446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8450-922A-75C7-DFB0-1A036A1E5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4AC53-F014-C67C-9D9A-4DE6FEE3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85" y="71677"/>
            <a:ext cx="4014019" cy="1609344"/>
          </a:xfrm>
        </p:spPr>
        <p:txBody>
          <a:bodyPr/>
          <a:lstStyle/>
          <a:p>
            <a:r>
              <a:rPr lang="es-MX" dirty="0"/>
              <a:t>Hechos 19:18-19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20B85-30C6-0D30-05FC-9637BA9CC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308" y="1600201"/>
            <a:ext cx="5348749" cy="4525963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es-MX" sz="2800" dirty="0"/>
              <a:t>“Y muchos de los que habían creído venían, confesando y dando cuenta de sus hechos.</a:t>
            </a:r>
            <a:br>
              <a:rPr lang="es-MX" sz="2800" dirty="0"/>
            </a:br>
            <a:r>
              <a:rPr lang="es-MX" sz="2800" dirty="0"/>
              <a:t>Asimismo muchos de los que habían </a:t>
            </a:r>
            <a:r>
              <a:rPr lang="es-MX" sz="2800" i="1" dirty="0">
                <a:solidFill>
                  <a:srgbClr val="FFC000"/>
                </a:solidFill>
              </a:rPr>
              <a:t>practicado la magia trajeron los libros y los quemaron delante de todos</a:t>
            </a:r>
            <a:r>
              <a:rPr lang="es-MX" sz="2800" dirty="0"/>
              <a:t>; y hecha la cuenta de su precio, hallaron que era cincuenta mil piezas de plata”.</a:t>
            </a:r>
            <a:endParaRPr sz="2800" dirty="0"/>
          </a:p>
        </p:txBody>
      </p:sp>
      <p:pic>
        <p:nvPicPr>
          <p:cNvPr id="2050" name="Picture 2" descr="Imagen generada">
            <a:extLst>
              <a:ext uri="{FF2B5EF4-FFF2-40B4-BE49-F238E27FC236}">
                <a16:creationId xmlns:a16="http://schemas.microsoft.com/office/drawing/2014/main" id="{54D5FC35-1613-3E25-0C5C-7DB0BA552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0534" cy="685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2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8A4BF94-7893-4031-F0A8-D91DAE433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768" y="845574"/>
            <a:ext cx="5496232" cy="509311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dirty="0"/>
              <a:t>La cristiandad como “orden de sociedad” puede pretender crear un “mundo” cristiano, lo cual es imposible. Pues los cristianos, no tienen ni esperan vivir en un mundo cristiano, sino ser “sal y luz” en un mundo caído. No obstante, es inevitable y paradójico que como cristianos, vivan en la cristiandad si se les permite. </a:t>
            </a:r>
            <a:br>
              <a:rPr lang="es-MX" dirty="0"/>
            </a:br>
            <a:br>
              <a:rPr lang="es-MX" i="1" dirty="0">
                <a:solidFill>
                  <a:srgbClr val="FFC000"/>
                </a:solidFill>
              </a:rPr>
            </a:br>
            <a:r>
              <a:rPr lang="es-MX" i="1" dirty="0">
                <a:solidFill>
                  <a:srgbClr val="FFC000"/>
                </a:solidFill>
              </a:rPr>
              <a:t>“Así que, en verdad, </a:t>
            </a:r>
            <a:r>
              <a:rPr lang="es-MX" b="1" i="1" dirty="0">
                <a:solidFill>
                  <a:srgbClr val="FFC000"/>
                </a:solidFill>
              </a:rPr>
              <a:t>Tú mismo pusiste los cimientos para la destrucción de Tu Reino</a:t>
            </a:r>
            <a:r>
              <a:rPr lang="es-MX" i="1" dirty="0">
                <a:solidFill>
                  <a:srgbClr val="FFC000"/>
                </a:solidFill>
              </a:rPr>
              <a:t>, y nadie tiene más culpa por ello.</a:t>
            </a:r>
            <a:br>
              <a:rPr lang="es-MX" i="1" dirty="0">
                <a:solidFill>
                  <a:srgbClr val="FFC000"/>
                </a:solidFill>
              </a:rPr>
            </a:br>
            <a:r>
              <a:rPr lang="es-MX" i="1" dirty="0">
                <a:solidFill>
                  <a:srgbClr val="FFC000"/>
                </a:solidFill>
              </a:rPr>
              <a:t>¿Y qué se te ofrecía? Hay </a:t>
            </a:r>
            <a:r>
              <a:rPr lang="es-MX" b="1" i="1" dirty="0">
                <a:solidFill>
                  <a:srgbClr val="FFC000"/>
                </a:solidFill>
              </a:rPr>
              <a:t>tres poderes</a:t>
            </a:r>
            <a:r>
              <a:rPr lang="es-MX" i="1" dirty="0">
                <a:solidFill>
                  <a:srgbClr val="FFC000"/>
                </a:solidFill>
              </a:rPr>
              <a:t>, solo </a:t>
            </a:r>
            <a:r>
              <a:rPr lang="es-MX" b="1" i="1" dirty="0">
                <a:solidFill>
                  <a:srgbClr val="FFC000"/>
                </a:solidFill>
              </a:rPr>
              <a:t>tres poderes</a:t>
            </a:r>
            <a:r>
              <a:rPr lang="es-MX" i="1" dirty="0">
                <a:solidFill>
                  <a:srgbClr val="FFC000"/>
                </a:solidFill>
              </a:rPr>
              <a:t> capaces de conquistar y cautivar para siempre la conciencia de estos rebeldes impotentes, para su felicidad: </a:t>
            </a:r>
            <a:r>
              <a:rPr lang="es-MX" b="1" i="1" dirty="0">
                <a:solidFill>
                  <a:srgbClr val="FFFF00"/>
                </a:solidFill>
              </a:rPr>
              <a:t>el milagro, el misterio y la autoridad</a:t>
            </a:r>
            <a:r>
              <a:rPr lang="es-MX" i="1" dirty="0">
                <a:solidFill>
                  <a:srgbClr val="FFFF00"/>
                </a:solidFill>
              </a:rPr>
              <a:t>.</a:t>
            </a:r>
            <a:br>
              <a:rPr lang="es-MX" i="1" dirty="0">
                <a:solidFill>
                  <a:srgbClr val="FFFF00"/>
                </a:solidFill>
              </a:rPr>
            </a:br>
            <a:r>
              <a:rPr lang="es-MX" b="1" i="1" dirty="0">
                <a:solidFill>
                  <a:srgbClr val="FFFF00"/>
                </a:solidFill>
              </a:rPr>
              <a:t>Tú rechazaste los tres</a:t>
            </a:r>
            <a:r>
              <a:rPr lang="es-MX" i="1" dirty="0">
                <a:solidFill>
                  <a:srgbClr val="FFC000"/>
                </a:solidFill>
              </a:rPr>
              <a:t> y diste el ejemplo de hacerlo”.</a:t>
            </a:r>
          </a:p>
          <a:p>
            <a:r>
              <a:rPr lang="es-MX" dirty="0"/>
              <a:t>— </a:t>
            </a:r>
            <a:r>
              <a:rPr lang="es-MX" b="1" dirty="0"/>
              <a:t>Fiódor Dostoievski</a:t>
            </a:r>
            <a:r>
              <a:rPr lang="es-MX" dirty="0"/>
              <a:t>, </a:t>
            </a:r>
            <a:r>
              <a:rPr lang="es-MX" i="1" dirty="0"/>
              <a:t>El Gran Inquisidor</a:t>
            </a:r>
            <a:endParaRPr lang="es-MX" dirty="0"/>
          </a:p>
          <a:p>
            <a:endParaRPr lang="es-MX" dirty="0"/>
          </a:p>
        </p:txBody>
      </p:sp>
      <p:pic>
        <p:nvPicPr>
          <p:cNvPr id="23554" name="Picture 2" descr="After the Death of God | Columbia University Press">
            <a:extLst>
              <a:ext uri="{FF2B5EF4-FFF2-40B4-BE49-F238E27FC236}">
                <a16:creationId xmlns:a16="http://schemas.microsoft.com/office/drawing/2014/main" id="{A5D96754-3D4B-3EB0-E9D0-6096E3CCE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51" y="845574"/>
            <a:ext cx="3333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32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 err="1"/>
              <a:t>Hechos</a:t>
            </a:r>
            <a:r>
              <a:rPr dirty="0"/>
              <a:t> 26:18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26" y="2194560"/>
            <a:ext cx="7078734" cy="4024125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es-MX" sz="2800" dirty="0">
                <a:solidFill>
                  <a:srgbClr val="FFC000"/>
                </a:solidFill>
              </a:rPr>
              <a:t>“Para que abras sus ojos a fin de que se vuelvan de la oscuridad a la luz, y </a:t>
            </a:r>
            <a:r>
              <a:rPr lang="es-MX" sz="2800" i="1" dirty="0">
                <a:solidFill>
                  <a:srgbClr val="FFC000"/>
                </a:solidFill>
              </a:rPr>
              <a:t>del dominio de Satanás a Dios,</a:t>
            </a:r>
            <a:r>
              <a:rPr lang="es-MX" sz="2800" dirty="0">
                <a:solidFill>
                  <a:srgbClr val="FFC000"/>
                </a:solidFill>
              </a:rPr>
              <a:t>”</a:t>
            </a:r>
          </a:p>
          <a:p>
            <a:pPr marL="0" indent="0">
              <a:buNone/>
              <a:defRPr sz="2000"/>
            </a:pPr>
            <a:r>
              <a:rPr lang="es-MX" sz="2800" dirty="0"/>
              <a:t>El evangelio traslada a las personas del reino de Satanás al Reino de Cristo.</a:t>
            </a:r>
          </a:p>
          <a:p>
            <a:pPr marL="0" indent="0">
              <a:buNone/>
            </a:pPr>
            <a:r>
              <a:rPr lang="es-MX" sz="2800" dirty="0"/>
              <a:t>Eso prueba que Satanás ya ha perdido el control sobre las naciones que ahora creen.</a:t>
            </a:r>
          </a:p>
        </p:txBody>
      </p:sp>
      <p:pic>
        <p:nvPicPr>
          <p:cNvPr id="13314" name="Picture 2" descr="Imagen generada">
            <a:extLst>
              <a:ext uri="{FF2B5EF4-FFF2-40B4-BE49-F238E27FC236}">
                <a16:creationId xmlns:a16="http://schemas.microsoft.com/office/drawing/2014/main" id="{76F9BB0F-8BC7-31A6-D86D-3AE8E690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238" y="752096"/>
            <a:ext cx="3644962" cy="546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C59E1-02F2-5581-8D06-A0359A1CC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65B1-E6D1-D1AB-048E-D6DE1C32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754" y="764373"/>
            <a:ext cx="5124450" cy="1293028"/>
          </a:xfrm>
        </p:spPr>
        <p:txBody>
          <a:bodyPr>
            <a:normAutofit/>
          </a:bodyPr>
          <a:lstStyle/>
          <a:p>
            <a:r>
              <a:rPr lang="es-MX" sz="3700" dirty="0"/>
              <a:t>Colapso del Oráculo de Delfos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87A6A-BE13-9FF9-3B48-311463E69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17" y="2216193"/>
            <a:ext cx="6179205" cy="4024125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es-MX" sz="3200" b="1" dirty="0"/>
              <a:t>En el 392 d.C.</a:t>
            </a:r>
            <a:r>
              <a:rPr lang="es-MX" sz="3200" dirty="0"/>
              <a:t>: Se decreta el cierre de templos paganos en todo el Imperio, incluyendo Delfos, por orden de </a:t>
            </a:r>
            <a:r>
              <a:rPr lang="es-MX" sz="3200" b="1" dirty="0"/>
              <a:t>Teodosio I</a:t>
            </a:r>
            <a:r>
              <a:rPr lang="es-MX" sz="3200" dirty="0"/>
              <a:t>. El avance del cristianismo hizo colapsar paulatinamente todos los cultos paganos que reinaban entre los hombres. </a:t>
            </a:r>
          </a:p>
        </p:txBody>
      </p:sp>
      <p:pic>
        <p:nvPicPr>
          <p:cNvPr id="3074" name="Picture 2" descr="Imagen generada">
            <a:extLst>
              <a:ext uri="{FF2B5EF4-FFF2-40B4-BE49-F238E27FC236}">
                <a16:creationId xmlns:a16="http://schemas.microsoft.com/office/drawing/2014/main" id="{2CE12693-36F7-AB1C-DC45-A5011029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7644" y="963853"/>
            <a:ext cx="3507602" cy="525483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40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136" y="0"/>
            <a:ext cx="5338918" cy="1609344"/>
          </a:xfrm>
        </p:spPr>
        <p:txBody>
          <a:bodyPr>
            <a:normAutofit fontScale="90000"/>
          </a:bodyPr>
          <a:lstStyle/>
          <a:p>
            <a:r>
              <a:rPr dirty="0" err="1"/>
              <a:t>Colapso</a:t>
            </a:r>
            <a:r>
              <a:rPr dirty="0"/>
              <a:t> del </a:t>
            </a:r>
            <a:r>
              <a:rPr dirty="0" err="1"/>
              <a:t>Oráculo</a:t>
            </a:r>
            <a:r>
              <a:rPr dirty="0"/>
              <a:t> de </a:t>
            </a:r>
            <a:r>
              <a:rPr dirty="0" err="1"/>
              <a:t>Delfos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387" y="1846008"/>
            <a:ext cx="6430297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 sz="2000"/>
            </a:pPr>
            <a:r>
              <a:rPr sz="2600" dirty="0"/>
              <a:t>El </a:t>
            </a:r>
            <a:r>
              <a:rPr sz="2600" dirty="0" err="1"/>
              <a:t>más</a:t>
            </a:r>
            <a:r>
              <a:rPr sz="2600" dirty="0"/>
              <a:t> </a:t>
            </a:r>
            <a:r>
              <a:rPr sz="2600" dirty="0" err="1"/>
              <a:t>famoso</a:t>
            </a:r>
            <a:r>
              <a:rPr sz="2600" dirty="0"/>
              <a:t> </a:t>
            </a:r>
            <a:r>
              <a:rPr sz="2600" dirty="0" err="1"/>
              <a:t>centro</a:t>
            </a:r>
            <a:r>
              <a:rPr sz="2600" dirty="0"/>
              <a:t> de </a:t>
            </a:r>
            <a:r>
              <a:rPr sz="2600" dirty="0" err="1"/>
              <a:t>adivinación</a:t>
            </a:r>
            <a:r>
              <a:rPr sz="2600" dirty="0"/>
              <a:t> </a:t>
            </a:r>
            <a:r>
              <a:rPr sz="2600" dirty="0" err="1"/>
              <a:t>pagana</a:t>
            </a:r>
            <a:r>
              <a:rPr sz="2600" dirty="0"/>
              <a:t>, </a:t>
            </a:r>
            <a:r>
              <a:rPr sz="2600" dirty="0" err="1"/>
              <a:t>consultado</a:t>
            </a:r>
            <a:r>
              <a:rPr sz="2600" dirty="0"/>
              <a:t> </a:t>
            </a:r>
            <a:r>
              <a:rPr sz="2600" dirty="0" err="1"/>
              <a:t>durante</a:t>
            </a:r>
            <a:r>
              <a:rPr sz="2600" dirty="0"/>
              <a:t> siglos por </a:t>
            </a:r>
            <a:r>
              <a:rPr sz="2600" dirty="0" err="1"/>
              <a:t>reyes</a:t>
            </a:r>
            <a:r>
              <a:rPr sz="2600" dirty="0"/>
              <a:t> y </a:t>
            </a:r>
            <a:r>
              <a:rPr sz="2600" dirty="0" err="1"/>
              <a:t>naciones</a:t>
            </a:r>
            <a:r>
              <a:rPr sz="2600" dirty="0"/>
              <a:t>, </a:t>
            </a:r>
            <a:r>
              <a:rPr sz="2600" dirty="0" err="1"/>
              <a:t>cayó</a:t>
            </a:r>
            <a:r>
              <a:rPr sz="2600" dirty="0"/>
              <a:t> en </a:t>
            </a:r>
            <a:r>
              <a:rPr sz="2600" dirty="0" err="1"/>
              <a:t>desuso</a:t>
            </a:r>
            <a:r>
              <a:rPr sz="2600" dirty="0"/>
              <a:t> total </a:t>
            </a:r>
            <a:r>
              <a:rPr sz="2600" dirty="0" err="1"/>
              <a:t>después</a:t>
            </a:r>
            <a:r>
              <a:rPr sz="2600" dirty="0"/>
              <a:t> de la </a:t>
            </a:r>
            <a:r>
              <a:rPr sz="2600" dirty="0" err="1"/>
              <a:t>expansión</a:t>
            </a:r>
            <a:r>
              <a:rPr sz="2600" dirty="0"/>
              <a:t> del </a:t>
            </a:r>
            <a:r>
              <a:rPr sz="2600" dirty="0" err="1"/>
              <a:t>cristianismo</a:t>
            </a:r>
            <a:r>
              <a:rPr sz="2600" dirty="0"/>
              <a:t>.</a:t>
            </a:r>
            <a:br>
              <a:rPr lang="es-MX" sz="2600" dirty="0"/>
            </a:br>
            <a:br>
              <a:rPr lang="es-MX" sz="2600" dirty="0"/>
            </a:br>
            <a:r>
              <a:rPr lang="es-MX" sz="2600" dirty="0"/>
              <a:t>Una antigua leyenda cristiana relata que </a:t>
            </a:r>
            <a:r>
              <a:rPr lang="es-MX" sz="2600" b="1" dirty="0"/>
              <a:t>el Oráculo de Delfos profetizó su propio fin</a:t>
            </a:r>
            <a:r>
              <a:rPr lang="es-MX" sz="2600" dirty="0"/>
              <a:t> cuando nació Jesús. El dios Apolo habría dicho: </a:t>
            </a:r>
            <a:r>
              <a:rPr lang="es-MX" sz="2600" i="1" dirty="0"/>
              <a:t>“</a:t>
            </a:r>
            <a:r>
              <a:rPr lang="es-MX" sz="2600" i="1" dirty="0">
                <a:solidFill>
                  <a:srgbClr val="FFC000"/>
                </a:solidFill>
              </a:rPr>
              <a:t>Salid de mi templo, el dios ha muerto</a:t>
            </a:r>
            <a:r>
              <a:rPr lang="es-MX" sz="2600" i="1" dirty="0"/>
              <a:t>”</a:t>
            </a:r>
            <a:r>
              <a:rPr lang="es-MX" sz="2600" dirty="0"/>
              <a:t>, como una forma de reconocer la encarnación del verdadero Dios.</a:t>
            </a:r>
            <a:endParaRPr sz="2600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15362" name="Picture 2" descr="Imagen generada">
            <a:extLst>
              <a:ext uri="{FF2B5EF4-FFF2-40B4-BE49-F238E27FC236}">
                <a16:creationId xmlns:a16="http://schemas.microsoft.com/office/drawing/2014/main" id="{7DE6E9C1-984A-DED5-9260-7B556CB1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9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/>
              <a:t>Fin de los </a:t>
            </a:r>
            <a:r>
              <a:rPr dirty="0" err="1"/>
              <a:t>sacrificios</a:t>
            </a:r>
            <a:r>
              <a:rPr dirty="0"/>
              <a:t> </a:t>
            </a:r>
            <a:r>
              <a:rPr dirty="0" err="1"/>
              <a:t>humanos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2B5015-AAB0-99B2-2F87-A1FC4E68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14" y="156866"/>
            <a:ext cx="4184086" cy="626829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748" y="2194560"/>
            <a:ext cx="6353738" cy="4024125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sz="2800" dirty="0" err="1"/>
              <a:t>Desde</a:t>
            </a:r>
            <a:r>
              <a:rPr sz="2800" dirty="0"/>
              <a:t> los </a:t>
            </a:r>
            <a:r>
              <a:rPr sz="2800" dirty="0" err="1"/>
              <a:t>druidas</a:t>
            </a:r>
            <a:r>
              <a:rPr sz="2800" dirty="0"/>
              <a:t> en Europa hasta </a:t>
            </a:r>
            <a:r>
              <a:rPr sz="2800" dirty="0" err="1"/>
              <a:t>aztecas</a:t>
            </a:r>
            <a:r>
              <a:rPr sz="2800" dirty="0"/>
              <a:t> y </a:t>
            </a:r>
            <a:r>
              <a:rPr sz="2800" dirty="0" err="1"/>
              <a:t>fenicios</a:t>
            </a:r>
            <a:r>
              <a:rPr sz="2800" dirty="0"/>
              <a:t>,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cristianismo</a:t>
            </a:r>
            <a:r>
              <a:rPr sz="2800" dirty="0"/>
              <a:t> </a:t>
            </a:r>
            <a:r>
              <a:rPr sz="2800" dirty="0" err="1"/>
              <a:t>acabó</a:t>
            </a:r>
            <a:r>
              <a:rPr sz="2800" dirty="0"/>
              <a:t> con </a:t>
            </a:r>
            <a:r>
              <a:rPr sz="2800" dirty="0" err="1"/>
              <a:t>sacrificios</a:t>
            </a:r>
            <a:r>
              <a:rPr sz="2800" dirty="0"/>
              <a:t> </a:t>
            </a:r>
            <a:r>
              <a:rPr sz="2800" dirty="0" err="1"/>
              <a:t>humanos</a:t>
            </a:r>
            <a:r>
              <a:rPr sz="2800" dirty="0"/>
              <a:t> en </a:t>
            </a:r>
            <a:r>
              <a:rPr sz="2800" dirty="0" err="1"/>
              <a:t>nombre</a:t>
            </a:r>
            <a:r>
              <a:rPr sz="2800" dirty="0"/>
              <a:t> de dioses </a:t>
            </a:r>
            <a:r>
              <a:rPr sz="2800" dirty="0" err="1"/>
              <a:t>demoníacos</a:t>
            </a:r>
            <a:r>
              <a:rPr sz="2800" dirty="0"/>
              <a:t>.</a:t>
            </a:r>
          </a:p>
          <a:p>
            <a:endParaRPr sz="2800" dirty="0"/>
          </a:p>
          <a:p>
            <a:pPr marL="0" indent="0">
              <a:buNone/>
            </a:pPr>
            <a:r>
              <a:rPr lang="es-MX" sz="2800" i="1" dirty="0">
                <a:solidFill>
                  <a:srgbClr val="FFC000"/>
                </a:solidFill>
              </a:rPr>
              <a:t>1</a:t>
            </a:r>
            <a:r>
              <a:rPr sz="2800" i="1" dirty="0">
                <a:solidFill>
                  <a:srgbClr val="FFC000"/>
                </a:solidFill>
              </a:rPr>
              <a:t>Corintios 10:20: Lo que los gentiles </a:t>
            </a:r>
            <a:r>
              <a:rPr sz="2800" i="1" dirty="0" err="1">
                <a:solidFill>
                  <a:srgbClr val="FFC000"/>
                </a:solidFill>
              </a:rPr>
              <a:t>sacrifican</a:t>
            </a:r>
            <a:r>
              <a:rPr sz="2800" i="1" dirty="0">
                <a:solidFill>
                  <a:srgbClr val="FFC000"/>
                </a:solidFill>
              </a:rPr>
              <a:t>, a los </a:t>
            </a:r>
            <a:r>
              <a:rPr sz="2800" i="1" dirty="0" err="1">
                <a:solidFill>
                  <a:srgbClr val="FFC000"/>
                </a:solidFill>
              </a:rPr>
              <a:t>demonios</a:t>
            </a:r>
            <a:r>
              <a:rPr sz="2800" i="1" dirty="0">
                <a:solidFill>
                  <a:srgbClr val="FFC000"/>
                </a:solidFill>
              </a:rPr>
              <a:t> lo </a:t>
            </a:r>
            <a:r>
              <a:rPr sz="2800" i="1" dirty="0" err="1">
                <a:solidFill>
                  <a:srgbClr val="FFC000"/>
                </a:solidFill>
              </a:rPr>
              <a:t>sacrifican</a:t>
            </a:r>
            <a:r>
              <a:rPr sz="2800" i="1" dirty="0">
                <a:solidFill>
                  <a:srgbClr val="FFC000"/>
                </a:solidFill>
              </a:rPr>
              <a:t>. Y </a:t>
            </a:r>
            <a:r>
              <a:rPr sz="2800" i="1" dirty="0" err="1">
                <a:solidFill>
                  <a:srgbClr val="FFC000"/>
                </a:solidFill>
              </a:rPr>
              <a:t>cesaron</a:t>
            </a:r>
            <a:r>
              <a:rPr sz="2800" i="1" dirty="0">
                <a:solidFill>
                  <a:srgbClr val="FFC000"/>
                </a:solidFill>
              </a:rPr>
              <a:t> en </a:t>
            </a:r>
            <a:r>
              <a:rPr sz="2800" i="1" dirty="0" err="1">
                <a:solidFill>
                  <a:srgbClr val="FFC000"/>
                </a:solidFill>
              </a:rPr>
              <a:t>cuanto</a:t>
            </a:r>
            <a:r>
              <a:rPr sz="2800" i="1" dirty="0">
                <a:solidFill>
                  <a:srgbClr val="FFC000"/>
                </a:solidFill>
              </a:rPr>
              <a:t> </a:t>
            </a:r>
            <a:r>
              <a:rPr sz="2800" i="1" dirty="0" err="1">
                <a:solidFill>
                  <a:srgbClr val="FFC000"/>
                </a:solidFill>
              </a:rPr>
              <a:t>llegó</a:t>
            </a:r>
            <a:r>
              <a:rPr sz="2800" i="1" dirty="0">
                <a:solidFill>
                  <a:srgbClr val="FFC000"/>
                </a:solidFill>
              </a:rPr>
              <a:t> </a:t>
            </a:r>
            <a:r>
              <a:rPr sz="2800" i="1" dirty="0" err="1">
                <a:solidFill>
                  <a:srgbClr val="FFC000"/>
                </a:solidFill>
              </a:rPr>
              <a:t>el</a:t>
            </a:r>
            <a:r>
              <a:rPr sz="2800" i="1" dirty="0">
                <a:solidFill>
                  <a:srgbClr val="FFC000"/>
                </a:solidFill>
              </a:rPr>
              <a:t> </a:t>
            </a:r>
            <a:r>
              <a:rPr sz="2800" i="1" dirty="0" err="1">
                <a:solidFill>
                  <a:srgbClr val="FFC000"/>
                </a:solidFill>
              </a:rPr>
              <a:t>evangelio</a:t>
            </a:r>
            <a:r>
              <a:rPr sz="2800" i="1" dirty="0">
                <a:solidFill>
                  <a:srgbClr val="FFC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 err="1"/>
              <a:t>Conversión</a:t>
            </a:r>
            <a:r>
              <a:rPr dirty="0"/>
              <a:t> de </a:t>
            </a:r>
            <a:r>
              <a:rPr dirty="0" err="1"/>
              <a:t>Escandinavia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sz="3200" dirty="0"/>
              <a:t>Vikingos que antes </a:t>
            </a:r>
            <a:r>
              <a:rPr sz="3200" dirty="0" err="1"/>
              <a:t>adoraban</a:t>
            </a:r>
            <a:r>
              <a:rPr sz="3200" dirty="0"/>
              <a:t> </a:t>
            </a:r>
            <a:r>
              <a:rPr sz="3200" i="1" dirty="0">
                <a:solidFill>
                  <a:srgbClr val="FFC000"/>
                </a:solidFill>
              </a:rPr>
              <a:t>a dioses </a:t>
            </a:r>
            <a:r>
              <a:rPr sz="3200" i="1" dirty="0" err="1">
                <a:solidFill>
                  <a:srgbClr val="FFC000"/>
                </a:solidFill>
              </a:rPr>
              <a:t>sangrientos</a:t>
            </a:r>
            <a:r>
              <a:rPr sz="3200" i="1" dirty="0">
                <a:solidFill>
                  <a:srgbClr val="FFC000"/>
                </a:solidFill>
              </a:rPr>
              <a:t> como Odín y Freyja,</a:t>
            </a:r>
            <a:r>
              <a:rPr sz="3200" dirty="0"/>
              <a:t> </a:t>
            </a:r>
            <a:r>
              <a:rPr sz="3200" dirty="0" err="1"/>
              <a:t>dejaron</a:t>
            </a:r>
            <a:r>
              <a:rPr sz="3200" dirty="0"/>
              <a:t> </a:t>
            </a:r>
            <a:r>
              <a:rPr sz="3200" dirty="0" err="1"/>
              <a:t>el</a:t>
            </a:r>
            <a:r>
              <a:rPr sz="3200" dirty="0"/>
              <a:t> </a:t>
            </a:r>
            <a:r>
              <a:rPr sz="3200" dirty="0" err="1"/>
              <a:t>paganismo</a:t>
            </a:r>
            <a:r>
              <a:rPr sz="3200" dirty="0"/>
              <a:t> </a:t>
            </a:r>
            <a:r>
              <a:rPr sz="3200" dirty="0" err="1"/>
              <a:t>cuando</a:t>
            </a:r>
            <a:r>
              <a:rPr sz="3200" dirty="0"/>
              <a:t> se </a:t>
            </a:r>
            <a:r>
              <a:rPr sz="3200" dirty="0" err="1"/>
              <a:t>expandió</a:t>
            </a:r>
            <a:r>
              <a:rPr sz="3200" dirty="0"/>
              <a:t> </a:t>
            </a:r>
            <a:r>
              <a:rPr sz="3200" dirty="0" err="1"/>
              <a:t>el</a:t>
            </a:r>
            <a:r>
              <a:rPr sz="3200" dirty="0"/>
              <a:t> </a:t>
            </a:r>
            <a:r>
              <a:rPr sz="3200" dirty="0" err="1"/>
              <a:t>cristianismo</a:t>
            </a:r>
            <a:r>
              <a:rPr sz="3200" dirty="0"/>
              <a:t>.</a:t>
            </a:r>
          </a:p>
          <a:p>
            <a:pPr marL="0" indent="0">
              <a:buNone/>
            </a:pPr>
            <a:r>
              <a:rPr sz="3200" dirty="0"/>
              <a:t>La Cruz </a:t>
            </a:r>
            <a:r>
              <a:rPr sz="3200" dirty="0" err="1"/>
              <a:t>penetró</a:t>
            </a:r>
            <a:r>
              <a:rPr sz="3200" dirty="0"/>
              <a:t> </a:t>
            </a:r>
            <a:r>
              <a:rPr sz="3200" dirty="0" err="1"/>
              <a:t>donde</a:t>
            </a:r>
            <a:r>
              <a:rPr sz="3200" dirty="0"/>
              <a:t> antes solo </a:t>
            </a:r>
            <a:r>
              <a:rPr sz="3200" dirty="0" err="1"/>
              <a:t>había</a:t>
            </a:r>
            <a:r>
              <a:rPr sz="3200" dirty="0"/>
              <a:t> </a:t>
            </a:r>
            <a:r>
              <a:rPr sz="3200" dirty="0" err="1"/>
              <a:t>sangre</a:t>
            </a:r>
            <a:r>
              <a:rPr sz="3200" dirty="0"/>
              <a:t>, </a:t>
            </a:r>
            <a:r>
              <a:rPr sz="3200" dirty="0" err="1"/>
              <a:t>magia</a:t>
            </a:r>
            <a:r>
              <a:rPr sz="3200" dirty="0"/>
              <a:t> y </a:t>
            </a:r>
            <a:r>
              <a:rPr sz="3200" dirty="0" err="1"/>
              <a:t>fetichismo</a:t>
            </a:r>
            <a:r>
              <a:rPr sz="3200" dirty="0"/>
              <a:t>.</a:t>
            </a:r>
          </a:p>
        </p:txBody>
      </p:sp>
      <p:pic>
        <p:nvPicPr>
          <p:cNvPr id="17410" name="Picture 2" descr="Imagen generada">
            <a:extLst>
              <a:ext uri="{FF2B5EF4-FFF2-40B4-BE49-F238E27FC236}">
                <a16:creationId xmlns:a16="http://schemas.microsoft.com/office/drawing/2014/main" id="{CEF61E5D-7E05-F091-7AEC-4B5EAFD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2579" y="476828"/>
            <a:ext cx="3941149" cy="590434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Cierre de </a:t>
            </a:r>
            <a:r>
              <a:rPr dirty="0" err="1"/>
              <a:t>escuelas</a:t>
            </a:r>
            <a:r>
              <a:rPr dirty="0"/>
              <a:t> de </a:t>
            </a:r>
            <a:r>
              <a:rPr dirty="0" err="1"/>
              <a:t>misterio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5897" y="2194560"/>
            <a:ext cx="5990303" cy="4024125"/>
          </a:xfrm>
        </p:spPr>
        <p:txBody>
          <a:bodyPr>
            <a:normAutofit/>
          </a:bodyPr>
          <a:lstStyle/>
          <a:p>
            <a:pPr marL="0" indent="0" algn="ctr">
              <a:buNone/>
              <a:defRPr sz="2000"/>
            </a:pPr>
            <a:r>
              <a:rPr sz="3600" dirty="0"/>
              <a:t>Las </a:t>
            </a:r>
            <a:r>
              <a:rPr sz="3600" dirty="0" err="1"/>
              <a:t>antiguas</a:t>
            </a:r>
            <a:r>
              <a:rPr sz="3600" dirty="0"/>
              <a:t> </a:t>
            </a:r>
            <a:r>
              <a:rPr sz="3600" dirty="0" err="1"/>
              <a:t>religiones</a:t>
            </a:r>
            <a:r>
              <a:rPr sz="3600" dirty="0"/>
              <a:t> de </a:t>
            </a:r>
            <a:r>
              <a:rPr sz="3600" i="1" dirty="0" err="1">
                <a:solidFill>
                  <a:srgbClr val="FFC000"/>
                </a:solidFill>
              </a:rPr>
              <a:t>Egipto</a:t>
            </a:r>
            <a:r>
              <a:rPr sz="3600" i="1" dirty="0">
                <a:solidFill>
                  <a:srgbClr val="FFC000"/>
                </a:solidFill>
              </a:rPr>
              <a:t>, </a:t>
            </a:r>
            <a:r>
              <a:rPr sz="3600" i="1" dirty="0" err="1">
                <a:solidFill>
                  <a:srgbClr val="FFC000"/>
                </a:solidFill>
              </a:rPr>
              <a:t>Caldea</a:t>
            </a:r>
            <a:r>
              <a:rPr sz="3600" i="1" dirty="0">
                <a:solidFill>
                  <a:srgbClr val="FFC000"/>
                </a:solidFill>
              </a:rPr>
              <a:t> y Persia </a:t>
            </a:r>
            <a:r>
              <a:rPr sz="3600" i="1" dirty="0" err="1">
                <a:solidFill>
                  <a:srgbClr val="FFC000"/>
                </a:solidFill>
              </a:rPr>
              <a:t>colapsaron</a:t>
            </a:r>
            <a:r>
              <a:rPr sz="3600" i="1" dirty="0">
                <a:solidFill>
                  <a:srgbClr val="FFC000"/>
                </a:solidFill>
              </a:rPr>
              <a:t> </a:t>
            </a:r>
            <a:r>
              <a:rPr sz="3600" dirty="0" err="1"/>
              <a:t>culturalmente</a:t>
            </a:r>
            <a:r>
              <a:rPr sz="3600" dirty="0"/>
              <a:t>, y sus </a:t>
            </a:r>
            <a:r>
              <a:rPr sz="3600" dirty="0" err="1"/>
              <a:t>templos</a:t>
            </a:r>
            <a:r>
              <a:rPr sz="3600" dirty="0"/>
              <a:t> </a:t>
            </a:r>
            <a:r>
              <a:rPr sz="3600" dirty="0" err="1"/>
              <a:t>fueron</a:t>
            </a:r>
            <a:r>
              <a:rPr sz="3600" dirty="0"/>
              <a:t> </a:t>
            </a:r>
            <a:r>
              <a:rPr sz="3600" dirty="0" err="1"/>
              <a:t>desmantelados</a:t>
            </a:r>
            <a:r>
              <a:rPr sz="3600" dirty="0"/>
              <a:t> o </a:t>
            </a:r>
            <a:r>
              <a:rPr sz="3600" dirty="0" err="1"/>
              <a:t>convertidos</a:t>
            </a:r>
            <a:r>
              <a:rPr sz="3600" dirty="0"/>
              <a:t> en </a:t>
            </a:r>
            <a:r>
              <a:rPr sz="3600" dirty="0" err="1"/>
              <a:t>iglesias</a:t>
            </a:r>
            <a:r>
              <a:rPr sz="3600" dirty="0"/>
              <a:t>.</a:t>
            </a:r>
          </a:p>
        </p:txBody>
      </p:sp>
      <p:pic>
        <p:nvPicPr>
          <p:cNvPr id="18434" name="Picture 2" descr="Imagen generada">
            <a:extLst>
              <a:ext uri="{FF2B5EF4-FFF2-40B4-BE49-F238E27FC236}">
                <a16:creationId xmlns:a16="http://schemas.microsoft.com/office/drawing/2014/main" id="{DB33F5E8-1642-0521-9DED-01ADE4557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9" y="0"/>
            <a:ext cx="4572000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dirty="0"/>
              <a:t>Misiones </a:t>
            </a:r>
            <a:r>
              <a:rPr dirty="0" err="1"/>
              <a:t>medievales</a:t>
            </a:r>
            <a:endParaRPr dirty="0"/>
          </a:p>
        </p:txBody>
      </p:sp>
      <p:pic>
        <p:nvPicPr>
          <p:cNvPr id="19458" name="Picture 2" descr="Imagen generada">
            <a:extLst>
              <a:ext uri="{FF2B5EF4-FFF2-40B4-BE49-F238E27FC236}">
                <a16:creationId xmlns:a16="http://schemas.microsoft.com/office/drawing/2014/main" id="{94050F3D-3C42-9900-0F69-6ABB4CB3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547879" cy="681330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sz="3200" dirty="0" err="1"/>
              <a:t>Tribus</a:t>
            </a:r>
            <a:r>
              <a:rPr sz="3200" dirty="0"/>
              <a:t> </a:t>
            </a:r>
            <a:r>
              <a:rPr sz="3200" dirty="0" err="1"/>
              <a:t>germánicas</a:t>
            </a:r>
            <a:r>
              <a:rPr sz="3200" dirty="0"/>
              <a:t>, </a:t>
            </a:r>
            <a:r>
              <a:rPr sz="3200" dirty="0" err="1"/>
              <a:t>celtas</a:t>
            </a:r>
            <a:r>
              <a:rPr sz="3200" dirty="0"/>
              <a:t> y </a:t>
            </a:r>
            <a:r>
              <a:rPr sz="3200" dirty="0" err="1"/>
              <a:t>eslavas</a:t>
            </a:r>
            <a:r>
              <a:rPr sz="3200" dirty="0"/>
              <a:t> </a:t>
            </a:r>
            <a:r>
              <a:rPr sz="3200" dirty="0" err="1"/>
              <a:t>dejaron</a:t>
            </a:r>
            <a:r>
              <a:rPr sz="3200" dirty="0"/>
              <a:t> sus </a:t>
            </a:r>
            <a:r>
              <a:rPr sz="3200" dirty="0" err="1"/>
              <a:t>supersticiones</a:t>
            </a:r>
            <a:r>
              <a:rPr sz="3200" dirty="0"/>
              <a:t> y </a:t>
            </a:r>
            <a:r>
              <a:rPr sz="3200" dirty="0" err="1"/>
              <a:t>cultos</a:t>
            </a:r>
            <a:r>
              <a:rPr sz="3200" dirty="0"/>
              <a:t> </a:t>
            </a:r>
            <a:r>
              <a:rPr sz="3200" dirty="0" err="1"/>
              <a:t>tribales</a:t>
            </a:r>
            <a:r>
              <a:rPr sz="3200" dirty="0"/>
              <a:t> </a:t>
            </a:r>
            <a:r>
              <a:rPr sz="3200" dirty="0" err="1"/>
              <a:t>tras</a:t>
            </a:r>
            <a:r>
              <a:rPr sz="3200" dirty="0"/>
              <a:t> ser </a:t>
            </a:r>
            <a:r>
              <a:rPr sz="3200" dirty="0" err="1"/>
              <a:t>evangelizadas</a:t>
            </a:r>
            <a:r>
              <a:rPr sz="3200" dirty="0"/>
              <a:t>.</a:t>
            </a:r>
          </a:p>
          <a:p>
            <a:pPr marL="0" indent="0">
              <a:buNone/>
            </a:pPr>
            <a:r>
              <a:rPr sz="3200" dirty="0"/>
              <a:t>La Cruz </a:t>
            </a:r>
            <a:r>
              <a:rPr sz="3200" dirty="0" err="1"/>
              <a:t>penetró</a:t>
            </a:r>
            <a:r>
              <a:rPr sz="3200" dirty="0"/>
              <a:t> </a:t>
            </a:r>
            <a:r>
              <a:rPr sz="3200" dirty="0" err="1"/>
              <a:t>donde</a:t>
            </a:r>
            <a:r>
              <a:rPr sz="3200" dirty="0"/>
              <a:t> antes solo </a:t>
            </a:r>
            <a:r>
              <a:rPr sz="3200" dirty="0" err="1"/>
              <a:t>había</a:t>
            </a:r>
            <a:r>
              <a:rPr sz="3200" dirty="0"/>
              <a:t> </a:t>
            </a:r>
            <a:r>
              <a:rPr sz="3200" dirty="0" err="1"/>
              <a:t>sangre</a:t>
            </a:r>
            <a:r>
              <a:rPr sz="3200" dirty="0"/>
              <a:t>, </a:t>
            </a:r>
            <a:r>
              <a:rPr sz="3200" dirty="0" err="1"/>
              <a:t>magia</a:t>
            </a:r>
            <a:r>
              <a:rPr sz="3200" dirty="0"/>
              <a:t> y </a:t>
            </a:r>
            <a:r>
              <a:rPr sz="3200" dirty="0" err="1"/>
              <a:t>fetichismo</a:t>
            </a:r>
            <a:r>
              <a:rPr sz="3200" dirty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54B1085-FCF7-3A7E-DC25-6CB247247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606" y="1144640"/>
            <a:ext cx="6990736" cy="685800"/>
          </a:xfrm>
        </p:spPr>
        <p:txBody>
          <a:bodyPr>
            <a:normAutofit fontScale="25000" lnSpcReduction="20000"/>
          </a:bodyPr>
          <a:lstStyle/>
          <a:p>
            <a:r>
              <a:rPr lang="es-MX" sz="12800" i="1" dirty="0">
                <a:latin typeface="Arial" panose="020B0604020202020204" pitchFamily="34" charset="0"/>
                <a:cs typeface="Arial" panose="020B0604020202020204" pitchFamily="34" charset="0"/>
              </a:rPr>
              <a:t>"Los destructores vinieron del desierto. Palmira debió haberlos esperado: durante años, bandas merodeadoras de fanáticos barbudos, vestidos con túnicas negras, armados con poco más que piedras, barras de hierro y un sentido férreo de rectitud, habían estado aterrorizando el este del Imperio Romano”</a:t>
            </a:r>
            <a:r>
              <a:rPr lang="es-MX" sz="1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."</a:t>
            </a:r>
          </a:p>
          <a:p>
            <a:endParaRPr lang="es-MX" dirty="0"/>
          </a:p>
        </p:txBody>
      </p:sp>
      <p:pic>
        <p:nvPicPr>
          <p:cNvPr id="20482" name="Picture 2" descr="Amazon.fr - The Darkening Age: The Christian Destruction of the Classical  World - Nixey, Catherine - Livres">
            <a:extLst>
              <a:ext uri="{FF2B5EF4-FFF2-40B4-BE49-F238E27FC236}">
                <a16:creationId xmlns:a16="http://schemas.microsoft.com/office/drawing/2014/main" id="{D1D14221-3FA7-3A79-61B0-74AFAC91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1" y="0"/>
            <a:ext cx="4457700" cy="685800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61E371-C09F-8135-B833-B2A17ECA185E}"/>
              </a:ext>
            </a:extLst>
          </p:cNvPr>
          <p:cNvSpPr txBox="1"/>
          <p:nvPr/>
        </p:nvSpPr>
        <p:spPr>
          <a:xfrm>
            <a:off x="5542936" y="5531096"/>
            <a:ext cx="6150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/>
                <a:latin typeface="Arial" panose="020B0604020202020204" pitchFamily="34" charset="0"/>
              </a:rPr>
              <a:t>Nixey, C. (2018). The darkening age: The Christian destruction of the classical world (Primera </a:t>
            </a:r>
            <a:r>
              <a:rPr lang="en-US" dirty="0" err="1">
                <a:effectLst/>
                <a:latin typeface="Arial" panose="020B0604020202020204" pitchFamily="34" charset="0"/>
              </a:rPr>
              <a:t>edición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estadounidense</a:t>
            </a:r>
            <a:r>
              <a:rPr lang="en-US" dirty="0">
                <a:effectLst/>
                <a:latin typeface="Arial" panose="020B0604020202020204" pitchFamily="34" charset="0"/>
              </a:rPr>
              <a:t>). Houghton Mifflin Harcourt, p. 16.</a:t>
            </a:r>
          </a:p>
        </p:txBody>
      </p:sp>
    </p:spTree>
    <p:extLst>
      <p:ext uri="{BB962C8B-B14F-4D97-AF65-F5344CB8AC3E}">
        <p14:creationId xmlns:p14="http://schemas.microsoft.com/office/powerpoint/2010/main" val="3923455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E0716-CDAB-0408-6308-DAEFCDFF9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B315623-F8FB-0606-C1E6-D37E7EEE0AAC}"/>
              </a:ext>
            </a:extLst>
          </p:cNvPr>
          <p:cNvSpPr txBox="1"/>
          <p:nvPr/>
        </p:nvSpPr>
        <p:spPr>
          <a:xfrm>
            <a:off x="5542936" y="5531096"/>
            <a:ext cx="6150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/>
                <a:latin typeface="Arial" panose="020B0604020202020204" pitchFamily="34" charset="0"/>
              </a:rPr>
              <a:t>Nixey, C. (2018). The darkening age: The Christian destruction of the classical world (Primera </a:t>
            </a:r>
            <a:r>
              <a:rPr lang="en-US" dirty="0" err="1">
                <a:effectLst/>
                <a:latin typeface="Arial" panose="020B0604020202020204" pitchFamily="34" charset="0"/>
              </a:rPr>
              <a:t>edición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estadounidense</a:t>
            </a:r>
            <a:r>
              <a:rPr lang="en-US" dirty="0">
                <a:effectLst/>
                <a:latin typeface="Arial" panose="020B0604020202020204" pitchFamily="34" charset="0"/>
              </a:rPr>
              <a:t>). Houghton Mifflin Harcourt, p. 17.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0612E2-677D-AE48-3DFF-99159032B72C}"/>
              </a:ext>
            </a:extLst>
          </p:cNvPr>
          <p:cNvSpPr txBox="1"/>
          <p:nvPr/>
        </p:nvSpPr>
        <p:spPr>
          <a:xfrm>
            <a:off x="3075039" y="2773148"/>
            <a:ext cx="6150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"Cuando los hombres entraron al templo, tomaron un arma y golpearon la parte trasera de la cabeza de Atenea con un solo golpe tan fuerte que decapitaron a la diosa."</a:t>
            </a:r>
          </a:p>
        </p:txBody>
      </p:sp>
      <p:pic>
        <p:nvPicPr>
          <p:cNvPr id="6" name="Picture 2" descr="Amazon.fr - The Darkening Age: The Christian Destruction of the Classical  World - Nixey, Catherine - Livres">
            <a:extLst>
              <a:ext uri="{FF2B5EF4-FFF2-40B4-BE49-F238E27FC236}">
                <a16:creationId xmlns:a16="http://schemas.microsoft.com/office/drawing/2014/main" id="{B504ECAA-CCC3-8D45-76C6-2E27FE7E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1" y="0"/>
            <a:ext cx="4457700" cy="685800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ítulo 7">
            <a:extLst>
              <a:ext uri="{FF2B5EF4-FFF2-40B4-BE49-F238E27FC236}">
                <a16:creationId xmlns:a16="http://schemas.microsoft.com/office/drawing/2014/main" id="{8C8E6B1D-D5A8-FF7C-E176-82D90B7D3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5626" y="732134"/>
            <a:ext cx="7007327" cy="4082027"/>
          </a:xfrm>
        </p:spPr>
        <p:txBody>
          <a:bodyPr>
            <a:normAutofit fontScale="92500"/>
          </a:bodyPr>
          <a:lstStyle/>
          <a:p>
            <a:r>
              <a:rPr lang="es-MX" sz="4400" dirty="0">
                <a:effectLst/>
                <a:latin typeface="Arial" panose="020B0604020202020204" pitchFamily="34" charset="0"/>
              </a:rPr>
              <a:t>"Cuando los hombres entraron al templo, tomaron un arma y golpearon la parte trasera de la cabeza de Atenea </a:t>
            </a:r>
            <a:r>
              <a:rPr lang="es-MX" sz="4400" i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con un solo golpe tan fuerte que decapitaron a la diosa</a:t>
            </a:r>
            <a:r>
              <a:rPr lang="es-MX" sz="4400" dirty="0">
                <a:effectLst/>
                <a:latin typeface="Arial" panose="020B0604020202020204" pitchFamily="34" charset="0"/>
              </a:rPr>
              <a:t>."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BAF5E-F952-EAD1-031B-CE71771BC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C810CF0-B38B-C544-B750-C7B0C22CB7B6}"/>
              </a:ext>
            </a:extLst>
          </p:cNvPr>
          <p:cNvSpPr txBox="1"/>
          <p:nvPr/>
        </p:nvSpPr>
        <p:spPr>
          <a:xfrm>
            <a:off x="5542936" y="5531096"/>
            <a:ext cx="6150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/>
                <a:latin typeface="Arial" panose="020B0604020202020204" pitchFamily="34" charset="0"/>
              </a:rPr>
              <a:t>Nixey, C. (2018). The darkening age: The Christian destruction of the classical world (Primera </a:t>
            </a:r>
            <a:r>
              <a:rPr lang="en-US" dirty="0" err="1">
                <a:effectLst/>
                <a:latin typeface="Arial" panose="020B0604020202020204" pitchFamily="34" charset="0"/>
              </a:rPr>
              <a:t>edición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estadounidense</a:t>
            </a:r>
            <a:r>
              <a:rPr lang="en-US" dirty="0">
                <a:effectLst/>
                <a:latin typeface="Arial" panose="020B0604020202020204" pitchFamily="34" charset="0"/>
              </a:rPr>
              <a:t>). Houghton Mifflin Harcourt, p. 24.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0DE90C-42ED-6560-AB6C-E91E495FC691}"/>
              </a:ext>
            </a:extLst>
          </p:cNvPr>
          <p:cNvSpPr txBox="1"/>
          <p:nvPr/>
        </p:nvSpPr>
        <p:spPr>
          <a:xfrm>
            <a:off x="3075039" y="2773148"/>
            <a:ext cx="6150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"Cuando los hombres entraron al templo, tomaron un arma y golpearon la parte trasera de la cabeza de Atenea con un solo golpe tan fuerte que decapitaron a la diosa."</a:t>
            </a:r>
          </a:p>
        </p:txBody>
      </p:sp>
      <p:pic>
        <p:nvPicPr>
          <p:cNvPr id="6" name="Picture 2" descr="Amazon.fr - The Darkening Age: The Christian Destruction of the Classical  World - Nixey, Catherine - Livres">
            <a:extLst>
              <a:ext uri="{FF2B5EF4-FFF2-40B4-BE49-F238E27FC236}">
                <a16:creationId xmlns:a16="http://schemas.microsoft.com/office/drawing/2014/main" id="{6AB24476-DF9D-2BC0-B467-AE46DE03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1" y="0"/>
            <a:ext cx="4457700" cy="685800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ítulo 7">
            <a:extLst>
              <a:ext uri="{FF2B5EF4-FFF2-40B4-BE49-F238E27FC236}">
                <a16:creationId xmlns:a16="http://schemas.microsoft.com/office/drawing/2014/main" id="{34407F5A-E5F2-6243-8007-59CCE8AED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5626" y="732134"/>
            <a:ext cx="7007327" cy="4082027"/>
          </a:xfrm>
        </p:spPr>
        <p:txBody>
          <a:bodyPr>
            <a:normAutofit/>
          </a:bodyPr>
          <a:lstStyle/>
          <a:p>
            <a:r>
              <a:rPr lang="es-MX" sz="4000" dirty="0">
                <a:effectLst/>
                <a:latin typeface="Arial" panose="020B0604020202020204" pitchFamily="34" charset="0"/>
              </a:rPr>
              <a:t>"Muchas de las esculturas del Partenón fueron atacadas, los rostros fueron mutilados, las manos y extremidades fueron cortadas, y </a:t>
            </a:r>
            <a:r>
              <a:rPr lang="es-MX" sz="40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los dioses fueron decapitados</a:t>
            </a:r>
            <a:r>
              <a:rPr lang="es-MX" sz="4000" dirty="0">
                <a:effectLst/>
                <a:latin typeface="Arial" panose="020B0604020202020204" pitchFamily="34" charset="0"/>
              </a:rPr>
              <a:t>."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3691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6DAA5-5AAD-CEE6-F054-D4AF54A91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A1806BA-5AFD-82CF-EE1C-4764E97B2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767" y="845574"/>
            <a:ext cx="5978013" cy="50931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400" dirty="0"/>
              <a:t>El 8 de abril de 1966, la portada de la revista </a:t>
            </a:r>
            <a:r>
              <a:rPr lang="es-MX" sz="2400" i="1" dirty="0"/>
              <a:t>Time</a:t>
            </a:r>
            <a:r>
              <a:rPr lang="es-MX" sz="2400" dirty="0"/>
              <a:t> preguntaba: “¿Ha muerto Dios?”.</a:t>
            </a:r>
            <a:br>
              <a:rPr lang="es-MX" sz="2400" dirty="0"/>
            </a:br>
            <a:r>
              <a:rPr lang="es-MX" sz="2400" dirty="0"/>
              <a:t>Cuando se publicó, </a:t>
            </a:r>
            <a:r>
              <a:rPr lang="es-MX" sz="2400" dirty="0">
                <a:solidFill>
                  <a:srgbClr val="FFFF00"/>
                </a:solidFill>
              </a:rPr>
              <a:t>fue el número más vendido en la historia de la revista</a:t>
            </a:r>
            <a:r>
              <a:rPr lang="es-MX" sz="2400" dirty="0"/>
              <a:t>. Anunciaba al público un movimiento teológico que estaba abriéndose paso hacia la corriente principal</a:t>
            </a:r>
            <a:r>
              <a:rPr lang="es-MX" sz="2400" dirty="0">
                <a:solidFill>
                  <a:srgbClr val="FFFF00"/>
                </a:solidFill>
              </a:rPr>
              <a:t>: la llamada teología radical de la muerte de Dios</a:t>
            </a:r>
            <a:r>
              <a:rPr lang="es-MX" sz="2400" dirty="0"/>
              <a:t>. Este movimiento teológico era, en realidad, una colección de voces y perspectivas diversas. Iba desde los teólogos culturales que luchaban con lo que ellos denominaban la </a:t>
            </a:r>
            <a:r>
              <a:rPr lang="es-MX" sz="2400" dirty="0">
                <a:solidFill>
                  <a:srgbClr val="FFFF00"/>
                </a:solidFill>
              </a:rPr>
              <a:t>“era </a:t>
            </a:r>
            <a:r>
              <a:rPr lang="es-MX" sz="2400" dirty="0" err="1">
                <a:solidFill>
                  <a:srgbClr val="FFFF00"/>
                </a:solidFill>
              </a:rPr>
              <a:t>post-cristiana</a:t>
            </a:r>
            <a:r>
              <a:rPr lang="es-MX" sz="2400" dirty="0"/>
              <a:t>”</a:t>
            </a:r>
          </a:p>
        </p:txBody>
      </p:sp>
      <p:pic>
        <p:nvPicPr>
          <p:cNvPr id="23554" name="Picture 2" descr="After the Death of God | Columbia University Press">
            <a:extLst>
              <a:ext uri="{FF2B5EF4-FFF2-40B4-BE49-F238E27FC236}">
                <a16:creationId xmlns:a16="http://schemas.microsoft.com/office/drawing/2014/main" id="{7F382468-9493-E5C7-5F0D-F239AE0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51" y="845574"/>
            <a:ext cx="3333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5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20D5A5F-1C4B-29B4-A41A-D9C63CED6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091" y="639096"/>
            <a:ext cx="5958348" cy="5459361"/>
          </a:xfrm>
        </p:spPr>
        <p:txBody>
          <a:bodyPr>
            <a:normAutofit/>
          </a:bodyPr>
          <a:lstStyle/>
          <a:p>
            <a:r>
              <a:rPr lang="es-MX" sz="2400" dirty="0"/>
              <a:t>Soloviev afirmaba que la cristiandad tendría </a:t>
            </a:r>
            <a:r>
              <a:rPr lang="es-MX" sz="2400" dirty="0">
                <a:solidFill>
                  <a:srgbClr val="FFFF00"/>
                </a:solidFill>
              </a:rPr>
              <a:t>TRES GRANDES MOMENTOS</a:t>
            </a:r>
            <a:r>
              <a:rPr lang="es-MX" sz="2400" dirty="0"/>
              <a:t>. El primero se vivió con Constantino, a la cual llamó, la cristiandad greco-romana, la segunda se vivió con Carlo Magno, la cual era la cristiandad romana-germánica y la tercera sería la cristiandad RUSÍA. Para Soloviev, </a:t>
            </a:r>
            <a:r>
              <a:rPr lang="es-MX" sz="2400" dirty="0">
                <a:solidFill>
                  <a:srgbClr val="FFFF00"/>
                </a:solidFill>
              </a:rPr>
              <a:t>RUSIA DEBÍA CUMPLIR SU ROL PROFÉTICO EN EL MUNDO</a:t>
            </a:r>
            <a:r>
              <a:rPr lang="es-MX" sz="2400" dirty="0"/>
              <a:t>, salvando a Europa y a la cristiandad. Para lograrlo, Rusia, según Soloviev, debería abandonar la </a:t>
            </a:r>
            <a:r>
              <a:rPr lang="es-MX" sz="2400" dirty="0">
                <a:solidFill>
                  <a:srgbClr val="FFFF00"/>
                </a:solidFill>
              </a:rPr>
              <a:t>“idolatría del aislamiento”. </a:t>
            </a:r>
          </a:p>
        </p:txBody>
      </p:sp>
      <p:pic>
        <p:nvPicPr>
          <p:cNvPr id="24580" name="Picture 4" descr="Alfredo Saenz El Fin De Los Tiempos | MercadoLibre 📦">
            <a:extLst>
              <a:ext uri="{FF2B5EF4-FFF2-40B4-BE49-F238E27FC236}">
                <a16:creationId xmlns:a16="http://schemas.microsoft.com/office/drawing/2014/main" id="{DFEBCBC7-05E9-DA2A-CB0E-9CA9A4AD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r="14645"/>
          <a:stretch/>
        </p:blipFill>
        <p:spPr bwMode="auto">
          <a:xfrm>
            <a:off x="7256206" y="383457"/>
            <a:ext cx="4070555" cy="57150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0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B14AC-7444-CE51-E83D-2EF578DE8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A7E11D1-602C-C63F-7F30-540D8BA6E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091" y="639096"/>
            <a:ext cx="5958348" cy="5459361"/>
          </a:xfrm>
        </p:spPr>
        <p:txBody>
          <a:bodyPr>
            <a:normAutofit lnSpcReduction="10000"/>
          </a:bodyPr>
          <a:lstStyle/>
          <a:p>
            <a:r>
              <a:rPr lang="es-MX" sz="2800" dirty="0"/>
              <a:t>Soloviev creía que en un futuro, se celebraría un CONCILIO, donde </a:t>
            </a:r>
            <a:r>
              <a:rPr lang="es-MX" sz="2800" dirty="0">
                <a:solidFill>
                  <a:srgbClr val="FFFF00"/>
                </a:solidFill>
              </a:rPr>
              <a:t>el ANTICRISTO uniría a Católicos, Protestantes y Ortodoxos</a:t>
            </a:r>
            <a:r>
              <a:rPr lang="es-MX" sz="2800" dirty="0"/>
              <a:t>, para intentar lograr la unidad del cristianismo. Soloviev En su obra Rusia y la Iglesia Universal (1889), defendió la necesidad de la unidad de la Iglesia bajo el Papa, argumentando que </a:t>
            </a:r>
            <a:r>
              <a:rPr lang="es-MX" sz="2800" dirty="0">
                <a:solidFill>
                  <a:srgbClr val="FFFF00"/>
                </a:solidFill>
              </a:rPr>
              <a:t>la Ortodoxia rusa había caído bajo el control del Estado (cesaropapismo) al separarse de Roma</a:t>
            </a:r>
            <a:r>
              <a:rPr lang="es-MX" sz="2800" dirty="0"/>
              <a:t>.</a:t>
            </a:r>
          </a:p>
          <a:p>
            <a:endParaRPr lang="es-MX" sz="2400" dirty="0">
              <a:solidFill>
                <a:srgbClr val="FFFF00"/>
              </a:solidFill>
            </a:endParaRPr>
          </a:p>
        </p:txBody>
      </p:sp>
      <p:pic>
        <p:nvPicPr>
          <p:cNvPr id="24580" name="Picture 4" descr="Alfredo Saenz El Fin De Los Tiempos | MercadoLibre 📦">
            <a:extLst>
              <a:ext uri="{FF2B5EF4-FFF2-40B4-BE49-F238E27FC236}">
                <a16:creationId xmlns:a16="http://schemas.microsoft.com/office/drawing/2014/main" id="{4547E85C-587E-159F-D630-E69D40FEC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r="14645"/>
          <a:stretch/>
        </p:blipFill>
        <p:spPr bwMode="auto">
          <a:xfrm>
            <a:off x="7256206" y="383457"/>
            <a:ext cx="4070555" cy="57150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34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7AA12E4-3474-0D6B-4C53-367893DA7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458" y="265471"/>
            <a:ext cx="6941574" cy="6253316"/>
          </a:xfrm>
        </p:spPr>
        <p:txBody>
          <a:bodyPr>
            <a:normAutofit/>
          </a:bodyPr>
          <a:lstStyle/>
          <a:p>
            <a:r>
              <a:rPr lang="es-MX" sz="4000" dirty="0"/>
              <a:t>Tolstoi superó su nihilismo </a:t>
            </a:r>
            <a:r>
              <a:rPr lang="es-MX" sz="4000" dirty="0">
                <a:solidFill>
                  <a:srgbClr val="FFFF00"/>
                </a:solidFill>
              </a:rPr>
              <a:t>a través del Cristianismo</a:t>
            </a:r>
            <a:r>
              <a:rPr lang="es-MX" sz="4000" dirty="0"/>
              <a:t>, Dostoievski lo hizo a través de </a:t>
            </a:r>
            <a:r>
              <a:rPr lang="es-MX" sz="4000" dirty="0">
                <a:solidFill>
                  <a:srgbClr val="FFFF00"/>
                </a:solidFill>
              </a:rPr>
              <a:t>la figura de Cristo</a:t>
            </a:r>
            <a:r>
              <a:rPr lang="es-MX" sz="4000" dirty="0"/>
              <a:t>, mientras Soloviev apostó </a:t>
            </a:r>
            <a:r>
              <a:rPr lang="es-MX" sz="4000" dirty="0">
                <a:solidFill>
                  <a:srgbClr val="FFFF00"/>
                </a:solidFill>
              </a:rPr>
              <a:t>a la cristiandad</a:t>
            </a:r>
            <a:r>
              <a:rPr lang="es-MX" sz="4000" dirty="0"/>
              <a:t>. Tolstoi y Dostoievski asistieron a varias charlas que Soloviev dio sobre la figura del mesías y el anticristo.  </a:t>
            </a:r>
          </a:p>
        </p:txBody>
      </p:sp>
      <p:pic>
        <p:nvPicPr>
          <p:cNvPr id="25602" name="Picture 2" descr="Imagen generada">
            <a:extLst>
              <a:ext uri="{FF2B5EF4-FFF2-40B4-BE49-F238E27FC236}">
                <a16:creationId xmlns:a16="http://schemas.microsoft.com/office/drawing/2014/main" id="{A087C3EA-EC79-41A3-404A-4F5291C4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4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96A88-A237-C6D1-2870-F089CB577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311" y="144310"/>
            <a:ext cx="6199240" cy="1470025"/>
          </a:xfrm>
        </p:spPr>
        <p:txBody>
          <a:bodyPr>
            <a:normAutofit fontScale="90000"/>
          </a:bodyPr>
          <a:lstStyle/>
          <a:p>
            <a:r>
              <a:rPr lang="es-MX" dirty="0"/>
              <a:t>EL RETORNO DEL DRAGÓN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5AB6A6-BBBE-74B6-5E39-7925D59ED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11" y="1776772"/>
            <a:ext cx="6199240" cy="4621161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chemeClr val="tx1"/>
                </a:solidFill>
                <a:latin typeface="Abadi" panose="020B0604020104020204" pitchFamily="34" charset="0"/>
              </a:rPr>
              <a:t>A lo largo de la historia, puede observarse una constante inquietante: </a:t>
            </a:r>
            <a:r>
              <a:rPr lang="es-MX" sz="2800" b="1" dirty="0">
                <a:solidFill>
                  <a:srgbClr val="FFC000"/>
                </a:solidFill>
                <a:latin typeface="Abadi" panose="020B0604020104020204" pitchFamily="34" charset="0"/>
              </a:rPr>
              <a:t>el debilitamiento de la influencia del cristianismo bíblico en una región suele ir acompañado del resurgimiento o expansión de prácticas espirituales oscuras</a:t>
            </a:r>
            <a:r>
              <a:rPr lang="es-MX" sz="2800" dirty="0">
                <a:solidFill>
                  <a:schemeClr val="tx1"/>
                </a:solidFill>
                <a:latin typeface="Abadi" panose="020B0604020104020204" pitchFamily="34" charset="0"/>
              </a:rPr>
              <a:t>, tales como la hechicería, el ocultismo o cultos sincréticos de muerte. Esta correlación no solo posee implicaciones teológicas, sino también sociológicas y culturales.</a:t>
            </a:r>
          </a:p>
        </p:txBody>
      </p:sp>
      <p:pic>
        <p:nvPicPr>
          <p:cNvPr id="1026" name="Picture 2" descr="Imagen generada">
            <a:extLst>
              <a:ext uri="{FF2B5EF4-FFF2-40B4-BE49-F238E27FC236}">
                <a16:creationId xmlns:a16="http://schemas.microsoft.com/office/drawing/2014/main" id="{AFD901FB-C870-C078-3203-976D535D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4572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0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AACA0-917B-A204-B939-79EB294F0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4EF04-5BC4-CC0A-D61E-B94CBD441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277" y="57889"/>
            <a:ext cx="5735893" cy="1470025"/>
          </a:xfrm>
        </p:spPr>
        <p:txBody>
          <a:bodyPr>
            <a:normAutofit fontScale="90000"/>
          </a:bodyPr>
          <a:lstStyle/>
          <a:p>
            <a:r>
              <a:rPr lang="es-MX" dirty="0"/>
              <a:t>EL RETORNO DEL DRAGÓN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C2A16FA-8F0A-3A2F-245C-928120703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10" y="1657983"/>
            <a:ext cx="573589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MX" sz="2000" b="1" dirty="0">
                <a:latin typeface="Arial" panose="020B0604020202020204" pitchFamily="34" charset="0"/>
              </a:rPr>
              <a:t>México</a:t>
            </a:r>
            <a:r>
              <a:rPr lang="es-MX" altLang="es-MX" sz="2000" dirty="0">
                <a:latin typeface="Arial" panose="020B0604020202020204" pitchFamily="34" charset="0"/>
              </a:rPr>
              <a:t> – El culto a la </a:t>
            </a:r>
            <a:r>
              <a:rPr lang="es-MX" altLang="es-MX" sz="2000" i="1" dirty="0">
                <a:latin typeface="Arial" panose="020B0604020202020204" pitchFamily="34" charset="0"/>
              </a:rPr>
              <a:t>Santa Muerte</a:t>
            </a:r>
            <a:r>
              <a:rPr lang="es-MX" altLang="es-MX" sz="2000" dirty="0">
                <a:latin typeface="Arial" panose="020B0604020202020204" pitchFamily="34" charset="0"/>
              </a:rPr>
              <a:t> se ha expandido en zonas de alta violencia y ausencia pastoral.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MX" sz="2000" b="1" dirty="0">
                <a:latin typeface="Arial" panose="020B0604020202020204" pitchFamily="34" charset="0"/>
              </a:rPr>
              <a:t>Haití</a:t>
            </a:r>
            <a:r>
              <a:rPr lang="es-MX" altLang="es-MX" sz="2000" dirty="0">
                <a:latin typeface="Arial" panose="020B0604020202020204" pitchFamily="34" charset="0"/>
              </a:rPr>
              <a:t> – El </a:t>
            </a:r>
            <a:r>
              <a:rPr lang="es-MX" altLang="es-MX" sz="2000" i="1" dirty="0">
                <a:latin typeface="Arial" panose="020B0604020202020204" pitchFamily="34" charset="0"/>
              </a:rPr>
              <a:t>vudú</a:t>
            </a:r>
            <a:r>
              <a:rPr lang="es-MX" altLang="es-MX" sz="2000" dirty="0">
                <a:latin typeface="Arial" panose="020B0604020202020204" pitchFamily="34" charset="0"/>
              </a:rPr>
              <a:t> domina gran parte del imaginario espiritual debido a una débil consolidación cristiana.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MX" sz="2000" b="1" dirty="0">
                <a:latin typeface="Arial" panose="020B0604020202020204" pitchFamily="34" charset="0"/>
              </a:rPr>
              <a:t>Brasil</a:t>
            </a:r>
            <a:r>
              <a:rPr lang="es-MX" altLang="es-MX" sz="2000" dirty="0">
                <a:latin typeface="Arial" panose="020B0604020202020204" pitchFamily="34" charset="0"/>
              </a:rPr>
              <a:t> – El </a:t>
            </a:r>
            <a:r>
              <a:rPr lang="es-MX" altLang="es-MX" sz="2000" i="1" dirty="0">
                <a:latin typeface="Arial" panose="020B0604020202020204" pitchFamily="34" charset="0"/>
              </a:rPr>
              <a:t>candomblé</a:t>
            </a:r>
            <a:r>
              <a:rPr lang="es-MX" altLang="es-MX" sz="2000" dirty="0">
                <a:latin typeface="Arial" panose="020B0604020202020204" pitchFamily="34" charset="0"/>
              </a:rPr>
              <a:t> y la </a:t>
            </a:r>
            <a:r>
              <a:rPr lang="es-MX" altLang="es-MX" sz="2000" i="1" dirty="0">
                <a:latin typeface="Arial" panose="020B0604020202020204" pitchFamily="34" charset="0"/>
              </a:rPr>
              <a:t>umbanda</a:t>
            </a:r>
            <a:r>
              <a:rPr lang="es-MX" altLang="es-MX" sz="2000" dirty="0">
                <a:latin typeface="Arial" panose="020B0604020202020204" pitchFamily="34" charset="0"/>
              </a:rPr>
              <a:t> resurgen donde el evangelio se mezcla con prácticas esotéricas.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MX" sz="2000" b="1" dirty="0">
                <a:latin typeface="Arial" panose="020B0604020202020204" pitchFamily="34" charset="0"/>
              </a:rPr>
              <a:t>India</a:t>
            </a:r>
            <a:r>
              <a:rPr lang="es-MX" altLang="es-MX" sz="2000" dirty="0">
                <a:latin typeface="Arial" panose="020B0604020202020204" pitchFamily="34" charset="0"/>
              </a:rPr>
              <a:t> – La religión popular recurre al </a:t>
            </a:r>
            <a:r>
              <a:rPr lang="es-MX" altLang="es-MX" sz="2000" i="1" dirty="0">
                <a:latin typeface="Arial" panose="020B0604020202020204" pitchFamily="34" charset="0"/>
              </a:rPr>
              <a:t>ocultismo y la astrología</a:t>
            </a:r>
            <a:r>
              <a:rPr lang="es-MX" altLang="es-MX" sz="2000" dirty="0">
                <a:latin typeface="Arial" panose="020B0604020202020204" pitchFamily="34" charset="0"/>
              </a:rPr>
              <a:t>, en parte por la resistencia histórica al cristianismo bíblico.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MX" altLang="es-MX" sz="2000" b="1" dirty="0">
                <a:latin typeface="Arial" panose="020B0604020202020204" pitchFamily="34" charset="0"/>
              </a:rPr>
              <a:t>Estados Unidos</a:t>
            </a:r>
            <a:r>
              <a:rPr lang="es-MX" altLang="es-MX" sz="2000" dirty="0">
                <a:latin typeface="Arial" panose="020B0604020202020204" pitchFamily="34" charset="0"/>
              </a:rPr>
              <a:t> – El auge del </a:t>
            </a:r>
            <a:r>
              <a:rPr lang="es-MX" altLang="es-MX" sz="2000" i="1" dirty="0">
                <a:latin typeface="Arial" panose="020B0604020202020204" pitchFamily="34" charset="0"/>
              </a:rPr>
              <a:t>neopaganismo</a:t>
            </a:r>
            <a:r>
              <a:rPr lang="es-MX" altLang="es-MX" sz="2000" dirty="0">
                <a:latin typeface="Arial" panose="020B0604020202020204" pitchFamily="34" charset="0"/>
              </a:rPr>
              <a:t>, </a:t>
            </a:r>
            <a:r>
              <a:rPr lang="es-MX" altLang="es-MX" sz="2000" i="1" dirty="0">
                <a:latin typeface="Arial" panose="020B0604020202020204" pitchFamily="34" charset="0"/>
              </a:rPr>
              <a:t>tarot digital</a:t>
            </a:r>
            <a:r>
              <a:rPr lang="es-MX" altLang="es-MX" sz="2000" dirty="0">
                <a:latin typeface="Arial" panose="020B0604020202020204" pitchFamily="34" charset="0"/>
              </a:rPr>
              <a:t> y </a:t>
            </a:r>
            <a:r>
              <a:rPr lang="es-MX" altLang="es-MX" sz="2000" i="1" dirty="0">
                <a:latin typeface="Arial" panose="020B0604020202020204" pitchFamily="34" charset="0"/>
              </a:rPr>
              <a:t>brujería pop</a:t>
            </a:r>
            <a:r>
              <a:rPr lang="es-MX" altLang="es-MX" sz="2000" dirty="0">
                <a:latin typeface="Arial" panose="020B0604020202020204" pitchFamily="34" charset="0"/>
              </a:rPr>
              <a:t> refleja el vacío dejado por el secularismo y la apostasía.</a:t>
            </a:r>
          </a:p>
        </p:txBody>
      </p:sp>
      <p:pic>
        <p:nvPicPr>
          <p:cNvPr id="2052" name="Picture 4" descr="Imagen generada">
            <a:extLst>
              <a:ext uri="{FF2B5EF4-FFF2-40B4-BE49-F238E27FC236}">
                <a16:creationId xmlns:a16="http://schemas.microsoft.com/office/drawing/2014/main" id="{8F2D3B55-997B-D417-D9BF-DA8831DC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0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3FCED-BC25-6FF3-D4BA-6AF1C26F3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1709C-CF2D-A46C-B2E4-230376A95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84" y="321791"/>
            <a:ext cx="6370072" cy="1470025"/>
          </a:xfrm>
        </p:spPr>
        <p:txBody>
          <a:bodyPr>
            <a:normAutofit fontScale="90000"/>
          </a:bodyPr>
          <a:lstStyle/>
          <a:p>
            <a:r>
              <a:rPr lang="es-MX" dirty="0"/>
              <a:t>EL RETORNO DEL DRAGÓN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DB94E12-0AB7-CEFB-1FD4-0881EAA3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84" y="2062805"/>
            <a:ext cx="637007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400" dirty="0">
                <a:latin typeface="Arial" panose="020B0604020202020204" pitchFamily="34" charset="0"/>
              </a:rPr>
              <a:t>La influencia del cristianismo en la sociedad, mantuvo a raya a las fuerzas demoniacas, pero al perder su fuerza, lo que llenaba el cristianismo, vuelve a ser ocupado por lo demoniaco. </a:t>
            </a:r>
            <a:r>
              <a:rPr lang="es-MX" altLang="es-MX" sz="2400" dirty="0">
                <a:solidFill>
                  <a:srgbClr val="FFC000"/>
                </a:solidFill>
                <a:latin typeface="Arial" panose="020B0604020202020204" pitchFamily="34" charset="0"/>
              </a:rPr>
              <a:t>La iglesia católica al volverse cada vez mas sincrética y profana, fue perdiendo su influencia sobre la sociedad</a:t>
            </a:r>
            <a:r>
              <a:rPr lang="es-MX" altLang="es-MX" sz="2400" dirty="0">
                <a:latin typeface="Arial" panose="020B0604020202020204" pitchFamily="34" charset="0"/>
              </a:rPr>
              <a:t>. A ello se suma que la secularización puso el clavo final de la misma. Asistimos entonces a ver como </a:t>
            </a:r>
            <a:r>
              <a:rPr lang="es-MX" altLang="es-MX" sz="2400" dirty="0">
                <a:solidFill>
                  <a:srgbClr val="FFC000"/>
                </a:solidFill>
                <a:latin typeface="Arial" panose="020B0604020202020204" pitchFamily="34" charset="0"/>
              </a:rPr>
              <a:t>emerge paulatinamente la oscuridad. </a:t>
            </a:r>
          </a:p>
        </p:txBody>
      </p:sp>
      <p:pic>
        <p:nvPicPr>
          <p:cNvPr id="3076" name="Picture 4" descr="Imagen generada">
            <a:extLst>
              <a:ext uri="{FF2B5EF4-FFF2-40B4-BE49-F238E27FC236}">
                <a16:creationId xmlns:a16="http://schemas.microsoft.com/office/drawing/2014/main" id="{A30BAE30-50FA-5C13-C6D9-3B3C7BE4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04" y="0"/>
            <a:ext cx="4572000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04843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4442</TotalTime>
  <Words>2098</Words>
  <Application>Microsoft Office PowerPoint</Application>
  <PresentationFormat>Panorámica</PresentationFormat>
  <Paragraphs>79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Abadi</vt:lpstr>
      <vt:lpstr>Arial</vt:lpstr>
      <vt:lpstr>Century Gothic</vt:lpstr>
      <vt:lpstr>Estela de condensación</vt:lpstr>
      <vt:lpstr>CRISTIANDAD Y CRISTIANISMO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RETORNO DEL DRAGÓN </vt:lpstr>
      <vt:lpstr>EL RETORNO DEL DRAGÓN </vt:lpstr>
      <vt:lpstr>EL RETORNO DEL DRAGÓN </vt:lpstr>
      <vt:lpstr>Apocalipsis 20:2-3</vt:lpstr>
      <vt:lpstr>Lucas 10:18 </vt:lpstr>
      <vt:lpstr>Mateo 12:28-29  Atado el hombre fuerte</vt:lpstr>
      <vt:lpstr>Juan 12:31</vt:lpstr>
      <vt:lpstr>Colosenses 2:15</vt:lpstr>
      <vt:lpstr>Romanos 16:20 </vt:lpstr>
      <vt:lpstr>Hebreos 2:14 </vt:lpstr>
      <vt:lpstr>1 Juan 4:4 </vt:lpstr>
      <vt:lpstr>1 Juan 5:18 </vt:lpstr>
      <vt:lpstr>Hechos 19:18-19</vt:lpstr>
      <vt:lpstr>Hechos 26:18  </vt:lpstr>
      <vt:lpstr>Colapso del Oráculo de Delfos</vt:lpstr>
      <vt:lpstr>Colapso del Oráculo de Delfos</vt:lpstr>
      <vt:lpstr>Fin de los sacrificios humanos</vt:lpstr>
      <vt:lpstr>Conversión de Escandinavia</vt:lpstr>
      <vt:lpstr>Cierre de escuelas de misterio</vt:lpstr>
      <vt:lpstr>Misiones medievales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Edgar Pacheco</dc:creator>
  <cp:keywords/>
  <dc:description>generated using python-pptx</dc:description>
  <cp:lastModifiedBy>Edgar Pacheco</cp:lastModifiedBy>
  <cp:revision>4</cp:revision>
  <dcterms:created xsi:type="dcterms:W3CDTF">2013-01-27T09:14:16Z</dcterms:created>
  <dcterms:modified xsi:type="dcterms:W3CDTF">2025-04-15T23:41:30Z</dcterms:modified>
  <cp:category/>
</cp:coreProperties>
</file>