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301" r:id="rId3"/>
    <p:sldId id="302" r:id="rId4"/>
    <p:sldId id="303" r:id="rId5"/>
    <p:sldId id="304" r:id="rId6"/>
    <p:sldId id="305" r:id="rId7"/>
    <p:sldId id="306"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80" r:id="rId32"/>
    <p:sldId id="279"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E334E-9712-1FCA-97D5-F8E281278DB6}"/>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D0BCB66D-B967-2E4F-1678-81D4DE47C3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9CC3649B-6E8C-F37C-E591-DCB2547BD0F6}"/>
              </a:ext>
            </a:extLst>
          </p:cNvPr>
          <p:cNvSpPr>
            <a:spLocks noGrp="1"/>
          </p:cNvSpPr>
          <p:nvPr>
            <p:ph type="dt" sz="half" idx="10"/>
          </p:nvPr>
        </p:nvSpPr>
        <p:spPr/>
        <p:txBody>
          <a:bodyPr/>
          <a:lstStyle/>
          <a:p>
            <a:fld id="{4D06DB31-A0A4-4DDA-A04A-A3B05A7AC0D1}" type="datetimeFigureOut">
              <a:rPr lang="es-MX" smtClean="0"/>
              <a:t>18/05/2024</a:t>
            </a:fld>
            <a:endParaRPr lang="es-MX"/>
          </a:p>
        </p:txBody>
      </p:sp>
      <p:sp>
        <p:nvSpPr>
          <p:cNvPr id="5" name="Marcador de pie de página 4">
            <a:extLst>
              <a:ext uri="{FF2B5EF4-FFF2-40B4-BE49-F238E27FC236}">
                <a16:creationId xmlns:a16="http://schemas.microsoft.com/office/drawing/2014/main" id="{AE536E74-CFEF-14EB-0E59-3D61C5DD6C8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FBFFF6-43DE-7FBC-E196-FA2390B43910}"/>
              </a:ext>
            </a:extLst>
          </p:cNvPr>
          <p:cNvSpPr>
            <a:spLocks noGrp="1"/>
          </p:cNvSpPr>
          <p:nvPr>
            <p:ph type="sldNum" sz="quarter" idx="12"/>
          </p:nvPr>
        </p:nvSpPr>
        <p:spPr/>
        <p:txBody>
          <a:bodyPr/>
          <a:lstStyle/>
          <a:p>
            <a:fld id="{CDA25387-5673-4B3C-9FDF-1034DC5660FF}" type="slidenum">
              <a:rPr lang="es-MX" smtClean="0"/>
              <a:t>‹Nº›</a:t>
            </a:fld>
            <a:endParaRPr lang="es-MX"/>
          </a:p>
        </p:txBody>
      </p:sp>
    </p:spTree>
    <p:extLst>
      <p:ext uri="{BB962C8B-B14F-4D97-AF65-F5344CB8AC3E}">
        <p14:creationId xmlns:p14="http://schemas.microsoft.com/office/powerpoint/2010/main" val="197468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13469F-6DD3-C250-9891-DDF0CBF719CD}"/>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07697B93-B7E9-29B2-B40A-A9D644587A2A}"/>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094E095B-44AD-0C28-328E-5763A254FC56}"/>
              </a:ext>
            </a:extLst>
          </p:cNvPr>
          <p:cNvSpPr>
            <a:spLocks noGrp="1"/>
          </p:cNvSpPr>
          <p:nvPr>
            <p:ph type="dt" sz="half" idx="10"/>
          </p:nvPr>
        </p:nvSpPr>
        <p:spPr/>
        <p:txBody>
          <a:bodyPr/>
          <a:lstStyle/>
          <a:p>
            <a:fld id="{4D06DB31-A0A4-4DDA-A04A-A3B05A7AC0D1}" type="datetimeFigureOut">
              <a:rPr lang="es-MX" smtClean="0"/>
              <a:t>18/05/2024</a:t>
            </a:fld>
            <a:endParaRPr lang="es-MX"/>
          </a:p>
        </p:txBody>
      </p:sp>
      <p:sp>
        <p:nvSpPr>
          <p:cNvPr id="5" name="Marcador de pie de página 4">
            <a:extLst>
              <a:ext uri="{FF2B5EF4-FFF2-40B4-BE49-F238E27FC236}">
                <a16:creationId xmlns:a16="http://schemas.microsoft.com/office/drawing/2014/main" id="{26ECDB66-2569-62E7-C0B9-D06AA1B0D16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3B385A0-EF51-4BE8-AD5C-263DC18B0A46}"/>
              </a:ext>
            </a:extLst>
          </p:cNvPr>
          <p:cNvSpPr>
            <a:spLocks noGrp="1"/>
          </p:cNvSpPr>
          <p:nvPr>
            <p:ph type="sldNum" sz="quarter" idx="12"/>
          </p:nvPr>
        </p:nvSpPr>
        <p:spPr/>
        <p:txBody>
          <a:bodyPr/>
          <a:lstStyle/>
          <a:p>
            <a:fld id="{CDA25387-5673-4B3C-9FDF-1034DC5660FF}" type="slidenum">
              <a:rPr lang="es-MX" smtClean="0"/>
              <a:t>‹Nº›</a:t>
            </a:fld>
            <a:endParaRPr lang="es-MX"/>
          </a:p>
        </p:txBody>
      </p:sp>
    </p:spTree>
    <p:extLst>
      <p:ext uri="{BB962C8B-B14F-4D97-AF65-F5344CB8AC3E}">
        <p14:creationId xmlns:p14="http://schemas.microsoft.com/office/powerpoint/2010/main" val="294824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3B64A1E-F1A3-EE97-BF8B-BF63D76AA66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3E245E1-E57E-FBB6-3238-30B378847271}"/>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59D78260-E254-3A38-8B08-8732B6C9432C}"/>
              </a:ext>
            </a:extLst>
          </p:cNvPr>
          <p:cNvSpPr>
            <a:spLocks noGrp="1"/>
          </p:cNvSpPr>
          <p:nvPr>
            <p:ph type="dt" sz="half" idx="10"/>
          </p:nvPr>
        </p:nvSpPr>
        <p:spPr/>
        <p:txBody>
          <a:bodyPr/>
          <a:lstStyle/>
          <a:p>
            <a:fld id="{4D06DB31-A0A4-4DDA-A04A-A3B05A7AC0D1}" type="datetimeFigureOut">
              <a:rPr lang="es-MX" smtClean="0"/>
              <a:t>18/05/2024</a:t>
            </a:fld>
            <a:endParaRPr lang="es-MX"/>
          </a:p>
        </p:txBody>
      </p:sp>
      <p:sp>
        <p:nvSpPr>
          <p:cNvPr id="5" name="Marcador de pie de página 4">
            <a:extLst>
              <a:ext uri="{FF2B5EF4-FFF2-40B4-BE49-F238E27FC236}">
                <a16:creationId xmlns:a16="http://schemas.microsoft.com/office/drawing/2014/main" id="{3EDDF003-C999-E953-5F1A-8244A8A2EF6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24347FF-F10D-7FFD-3568-00345A9F4340}"/>
              </a:ext>
            </a:extLst>
          </p:cNvPr>
          <p:cNvSpPr>
            <a:spLocks noGrp="1"/>
          </p:cNvSpPr>
          <p:nvPr>
            <p:ph type="sldNum" sz="quarter" idx="12"/>
          </p:nvPr>
        </p:nvSpPr>
        <p:spPr/>
        <p:txBody>
          <a:bodyPr/>
          <a:lstStyle/>
          <a:p>
            <a:fld id="{CDA25387-5673-4B3C-9FDF-1034DC5660FF}" type="slidenum">
              <a:rPr lang="es-MX" smtClean="0"/>
              <a:t>‹Nº›</a:t>
            </a:fld>
            <a:endParaRPr lang="es-MX"/>
          </a:p>
        </p:txBody>
      </p:sp>
    </p:spTree>
    <p:extLst>
      <p:ext uri="{BB962C8B-B14F-4D97-AF65-F5344CB8AC3E}">
        <p14:creationId xmlns:p14="http://schemas.microsoft.com/office/powerpoint/2010/main" val="270696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0923D-2F3A-60B1-FA54-70A04B0147A2}"/>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5AC6B4D4-E810-A852-A99A-8D455A73EB5A}"/>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E44DE34-5F00-E7E0-12CA-C95ECBD2B89E}"/>
              </a:ext>
            </a:extLst>
          </p:cNvPr>
          <p:cNvSpPr>
            <a:spLocks noGrp="1"/>
          </p:cNvSpPr>
          <p:nvPr>
            <p:ph type="dt" sz="half" idx="10"/>
          </p:nvPr>
        </p:nvSpPr>
        <p:spPr/>
        <p:txBody>
          <a:bodyPr/>
          <a:lstStyle/>
          <a:p>
            <a:fld id="{4D06DB31-A0A4-4DDA-A04A-A3B05A7AC0D1}" type="datetimeFigureOut">
              <a:rPr lang="es-MX" smtClean="0"/>
              <a:t>18/05/2024</a:t>
            </a:fld>
            <a:endParaRPr lang="es-MX"/>
          </a:p>
        </p:txBody>
      </p:sp>
      <p:sp>
        <p:nvSpPr>
          <p:cNvPr id="5" name="Marcador de pie de página 4">
            <a:extLst>
              <a:ext uri="{FF2B5EF4-FFF2-40B4-BE49-F238E27FC236}">
                <a16:creationId xmlns:a16="http://schemas.microsoft.com/office/drawing/2014/main" id="{3D32767F-5A25-8AC9-9E1D-C2912E6D719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0EEAB48-F6A2-9E07-58DF-FFD0C67621B5}"/>
              </a:ext>
            </a:extLst>
          </p:cNvPr>
          <p:cNvSpPr>
            <a:spLocks noGrp="1"/>
          </p:cNvSpPr>
          <p:nvPr>
            <p:ph type="sldNum" sz="quarter" idx="12"/>
          </p:nvPr>
        </p:nvSpPr>
        <p:spPr/>
        <p:txBody>
          <a:bodyPr/>
          <a:lstStyle/>
          <a:p>
            <a:fld id="{CDA25387-5673-4B3C-9FDF-1034DC5660FF}" type="slidenum">
              <a:rPr lang="es-MX" smtClean="0"/>
              <a:t>‹Nº›</a:t>
            </a:fld>
            <a:endParaRPr lang="es-MX"/>
          </a:p>
        </p:txBody>
      </p:sp>
    </p:spTree>
    <p:extLst>
      <p:ext uri="{BB962C8B-B14F-4D97-AF65-F5344CB8AC3E}">
        <p14:creationId xmlns:p14="http://schemas.microsoft.com/office/powerpoint/2010/main" val="266243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882B5-B37C-CDA5-44E2-E7CEA2B4A827}"/>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E4564008-2FCB-191A-4FFD-CDAF7C1AB3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870F504C-CB3B-757D-BAF7-B833C61EC40F}"/>
              </a:ext>
            </a:extLst>
          </p:cNvPr>
          <p:cNvSpPr>
            <a:spLocks noGrp="1"/>
          </p:cNvSpPr>
          <p:nvPr>
            <p:ph type="dt" sz="half" idx="10"/>
          </p:nvPr>
        </p:nvSpPr>
        <p:spPr/>
        <p:txBody>
          <a:bodyPr/>
          <a:lstStyle/>
          <a:p>
            <a:fld id="{4D06DB31-A0A4-4DDA-A04A-A3B05A7AC0D1}" type="datetimeFigureOut">
              <a:rPr lang="es-MX" smtClean="0"/>
              <a:t>18/05/2024</a:t>
            </a:fld>
            <a:endParaRPr lang="es-MX"/>
          </a:p>
        </p:txBody>
      </p:sp>
      <p:sp>
        <p:nvSpPr>
          <p:cNvPr id="5" name="Marcador de pie de página 4">
            <a:extLst>
              <a:ext uri="{FF2B5EF4-FFF2-40B4-BE49-F238E27FC236}">
                <a16:creationId xmlns:a16="http://schemas.microsoft.com/office/drawing/2014/main" id="{B7FB12A7-0875-7E19-E76E-FF12B2C7982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4BDBEAF-3845-85E4-3A6D-ED626CFD43A9}"/>
              </a:ext>
            </a:extLst>
          </p:cNvPr>
          <p:cNvSpPr>
            <a:spLocks noGrp="1"/>
          </p:cNvSpPr>
          <p:nvPr>
            <p:ph type="sldNum" sz="quarter" idx="12"/>
          </p:nvPr>
        </p:nvSpPr>
        <p:spPr/>
        <p:txBody>
          <a:bodyPr/>
          <a:lstStyle/>
          <a:p>
            <a:fld id="{CDA25387-5673-4B3C-9FDF-1034DC5660FF}" type="slidenum">
              <a:rPr lang="es-MX" smtClean="0"/>
              <a:t>‹Nº›</a:t>
            </a:fld>
            <a:endParaRPr lang="es-MX"/>
          </a:p>
        </p:txBody>
      </p:sp>
    </p:spTree>
    <p:extLst>
      <p:ext uri="{BB962C8B-B14F-4D97-AF65-F5344CB8AC3E}">
        <p14:creationId xmlns:p14="http://schemas.microsoft.com/office/powerpoint/2010/main" val="415744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AD066-67D8-8C08-EC78-68DE62655A2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7F1BA48-7767-F71E-14B1-CEED05E4BC5E}"/>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1E2195AF-2FDC-4972-D041-C1035641A11F}"/>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1E1D51EE-8F02-DDB1-F398-DEF02E8DBE3D}"/>
              </a:ext>
            </a:extLst>
          </p:cNvPr>
          <p:cNvSpPr>
            <a:spLocks noGrp="1"/>
          </p:cNvSpPr>
          <p:nvPr>
            <p:ph type="dt" sz="half" idx="10"/>
          </p:nvPr>
        </p:nvSpPr>
        <p:spPr/>
        <p:txBody>
          <a:bodyPr/>
          <a:lstStyle/>
          <a:p>
            <a:fld id="{4D06DB31-A0A4-4DDA-A04A-A3B05A7AC0D1}" type="datetimeFigureOut">
              <a:rPr lang="es-MX" smtClean="0"/>
              <a:t>18/05/2024</a:t>
            </a:fld>
            <a:endParaRPr lang="es-MX"/>
          </a:p>
        </p:txBody>
      </p:sp>
      <p:sp>
        <p:nvSpPr>
          <p:cNvPr id="6" name="Marcador de pie de página 5">
            <a:extLst>
              <a:ext uri="{FF2B5EF4-FFF2-40B4-BE49-F238E27FC236}">
                <a16:creationId xmlns:a16="http://schemas.microsoft.com/office/drawing/2014/main" id="{89B18124-5342-2315-D7B7-167361E8C18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6EDDA5F-B61E-87E0-2C88-7F266B048556}"/>
              </a:ext>
            </a:extLst>
          </p:cNvPr>
          <p:cNvSpPr>
            <a:spLocks noGrp="1"/>
          </p:cNvSpPr>
          <p:nvPr>
            <p:ph type="sldNum" sz="quarter" idx="12"/>
          </p:nvPr>
        </p:nvSpPr>
        <p:spPr/>
        <p:txBody>
          <a:bodyPr/>
          <a:lstStyle/>
          <a:p>
            <a:fld id="{CDA25387-5673-4B3C-9FDF-1034DC5660FF}" type="slidenum">
              <a:rPr lang="es-MX" smtClean="0"/>
              <a:t>‹Nº›</a:t>
            </a:fld>
            <a:endParaRPr lang="es-MX"/>
          </a:p>
        </p:txBody>
      </p:sp>
    </p:spTree>
    <p:extLst>
      <p:ext uri="{BB962C8B-B14F-4D97-AF65-F5344CB8AC3E}">
        <p14:creationId xmlns:p14="http://schemas.microsoft.com/office/powerpoint/2010/main" val="231705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F898BC-F599-D782-A292-2FCAD5ED67D8}"/>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E05294AF-675F-9CAF-2C2A-8067ECED9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CA6ACF14-8E01-46F2-3378-89B188B4418D}"/>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7135AE72-7D79-EDA1-D3A3-13C6AE6D4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54757D3-BD6D-639F-CB08-78374023C4D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74147A4D-CF01-DA65-0988-A8690211A802}"/>
              </a:ext>
            </a:extLst>
          </p:cNvPr>
          <p:cNvSpPr>
            <a:spLocks noGrp="1"/>
          </p:cNvSpPr>
          <p:nvPr>
            <p:ph type="dt" sz="half" idx="10"/>
          </p:nvPr>
        </p:nvSpPr>
        <p:spPr/>
        <p:txBody>
          <a:bodyPr/>
          <a:lstStyle/>
          <a:p>
            <a:fld id="{4D06DB31-A0A4-4DDA-A04A-A3B05A7AC0D1}" type="datetimeFigureOut">
              <a:rPr lang="es-MX" smtClean="0"/>
              <a:t>18/05/2024</a:t>
            </a:fld>
            <a:endParaRPr lang="es-MX"/>
          </a:p>
        </p:txBody>
      </p:sp>
      <p:sp>
        <p:nvSpPr>
          <p:cNvPr id="8" name="Marcador de pie de página 7">
            <a:extLst>
              <a:ext uri="{FF2B5EF4-FFF2-40B4-BE49-F238E27FC236}">
                <a16:creationId xmlns:a16="http://schemas.microsoft.com/office/drawing/2014/main" id="{3B253FDD-6690-2C31-65FB-6D2CC95A66C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A55B7E93-60E0-7B76-73AC-B367FF38E1A7}"/>
              </a:ext>
            </a:extLst>
          </p:cNvPr>
          <p:cNvSpPr>
            <a:spLocks noGrp="1"/>
          </p:cNvSpPr>
          <p:nvPr>
            <p:ph type="sldNum" sz="quarter" idx="12"/>
          </p:nvPr>
        </p:nvSpPr>
        <p:spPr/>
        <p:txBody>
          <a:bodyPr/>
          <a:lstStyle/>
          <a:p>
            <a:fld id="{CDA25387-5673-4B3C-9FDF-1034DC5660FF}" type="slidenum">
              <a:rPr lang="es-MX" smtClean="0"/>
              <a:t>‹Nº›</a:t>
            </a:fld>
            <a:endParaRPr lang="es-MX"/>
          </a:p>
        </p:txBody>
      </p:sp>
    </p:spTree>
    <p:extLst>
      <p:ext uri="{BB962C8B-B14F-4D97-AF65-F5344CB8AC3E}">
        <p14:creationId xmlns:p14="http://schemas.microsoft.com/office/powerpoint/2010/main" val="132387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C0D23-77DE-8393-F2B9-72CAA29549C6}"/>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E650B093-6BA5-4C86-3017-8C27B604CD91}"/>
              </a:ext>
            </a:extLst>
          </p:cNvPr>
          <p:cNvSpPr>
            <a:spLocks noGrp="1"/>
          </p:cNvSpPr>
          <p:nvPr>
            <p:ph type="dt" sz="half" idx="10"/>
          </p:nvPr>
        </p:nvSpPr>
        <p:spPr/>
        <p:txBody>
          <a:bodyPr/>
          <a:lstStyle/>
          <a:p>
            <a:fld id="{4D06DB31-A0A4-4DDA-A04A-A3B05A7AC0D1}" type="datetimeFigureOut">
              <a:rPr lang="es-MX" smtClean="0"/>
              <a:t>18/05/2024</a:t>
            </a:fld>
            <a:endParaRPr lang="es-MX"/>
          </a:p>
        </p:txBody>
      </p:sp>
      <p:sp>
        <p:nvSpPr>
          <p:cNvPr id="4" name="Marcador de pie de página 3">
            <a:extLst>
              <a:ext uri="{FF2B5EF4-FFF2-40B4-BE49-F238E27FC236}">
                <a16:creationId xmlns:a16="http://schemas.microsoft.com/office/drawing/2014/main" id="{F3DCE04B-3CAB-273D-F980-3D4C664B87E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CD3DF21-4D05-59A3-1ED1-3A7C083D78A4}"/>
              </a:ext>
            </a:extLst>
          </p:cNvPr>
          <p:cNvSpPr>
            <a:spLocks noGrp="1"/>
          </p:cNvSpPr>
          <p:nvPr>
            <p:ph type="sldNum" sz="quarter" idx="12"/>
          </p:nvPr>
        </p:nvSpPr>
        <p:spPr/>
        <p:txBody>
          <a:bodyPr/>
          <a:lstStyle/>
          <a:p>
            <a:fld id="{CDA25387-5673-4B3C-9FDF-1034DC5660FF}" type="slidenum">
              <a:rPr lang="es-MX" smtClean="0"/>
              <a:t>‹Nº›</a:t>
            </a:fld>
            <a:endParaRPr lang="es-MX"/>
          </a:p>
        </p:txBody>
      </p:sp>
    </p:spTree>
    <p:extLst>
      <p:ext uri="{BB962C8B-B14F-4D97-AF65-F5344CB8AC3E}">
        <p14:creationId xmlns:p14="http://schemas.microsoft.com/office/powerpoint/2010/main" val="173619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2EAE75-BEC1-2E7F-3ADE-D39A7051D94D}"/>
              </a:ext>
            </a:extLst>
          </p:cNvPr>
          <p:cNvSpPr>
            <a:spLocks noGrp="1"/>
          </p:cNvSpPr>
          <p:nvPr>
            <p:ph type="dt" sz="half" idx="10"/>
          </p:nvPr>
        </p:nvSpPr>
        <p:spPr/>
        <p:txBody>
          <a:bodyPr/>
          <a:lstStyle/>
          <a:p>
            <a:fld id="{4D06DB31-A0A4-4DDA-A04A-A3B05A7AC0D1}" type="datetimeFigureOut">
              <a:rPr lang="es-MX" smtClean="0"/>
              <a:t>18/05/2024</a:t>
            </a:fld>
            <a:endParaRPr lang="es-MX"/>
          </a:p>
        </p:txBody>
      </p:sp>
      <p:sp>
        <p:nvSpPr>
          <p:cNvPr id="3" name="Marcador de pie de página 2">
            <a:extLst>
              <a:ext uri="{FF2B5EF4-FFF2-40B4-BE49-F238E27FC236}">
                <a16:creationId xmlns:a16="http://schemas.microsoft.com/office/drawing/2014/main" id="{E5AFC291-E13A-1925-EC03-364F633D19C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9D8A6A5-3C20-AC73-55E5-584BDE9D1C96}"/>
              </a:ext>
            </a:extLst>
          </p:cNvPr>
          <p:cNvSpPr>
            <a:spLocks noGrp="1"/>
          </p:cNvSpPr>
          <p:nvPr>
            <p:ph type="sldNum" sz="quarter" idx="12"/>
          </p:nvPr>
        </p:nvSpPr>
        <p:spPr/>
        <p:txBody>
          <a:bodyPr/>
          <a:lstStyle/>
          <a:p>
            <a:fld id="{CDA25387-5673-4B3C-9FDF-1034DC5660FF}" type="slidenum">
              <a:rPr lang="es-MX" smtClean="0"/>
              <a:t>‹Nº›</a:t>
            </a:fld>
            <a:endParaRPr lang="es-MX"/>
          </a:p>
        </p:txBody>
      </p:sp>
    </p:spTree>
    <p:extLst>
      <p:ext uri="{BB962C8B-B14F-4D97-AF65-F5344CB8AC3E}">
        <p14:creationId xmlns:p14="http://schemas.microsoft.com/office/powerpoint/2010/main" val="339311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B00E4-14A1-194E-1233-9E0513CE099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6CB43C60-5B36-B1A7-0DEC-620860D48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BBED7DAD-8AAF-69D6-30CF-90944B1FF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35EDF62-8D60-9B9F-9123-D38ED7E53A6B}"/>
              </a:ext>
            </a:extLst>
          </p:cNvPr>
          <p:cNvSpPr>
            <a:spLocks noGrp="1"/>
          </p:cNvSpPr>
          <p:nvPr>
            <p:ph type="dt" sz="half" idx="10"/>
          </p:nvPr>
        </p:nvSpPr>
        <p:spPr/>
        <p:txBody>
          <a:bodyPr/>
          <a:lstStyle/>
          <a:p>
            <a:fld id="{4D06DB31-A0A4-4DDA-A04A-A3B05A7AC0D1}" type="datetimeFigureOut">
              <a:rPr lang="es-MX" smtClean="0"/>
              <a:t>18/05/2024</a:t>
            </a:fld>
            <a:endParaRPr lang="es-MX"/>
          </a:p>
        </p:txBody>
      </p:sp>
      <p:sp>
        <p:nvSpPr>
          <p:cNvPr id="6" name="Marcador de pie de página 5">
            <a:extLst>
              <a:ext uri="{FF2B5EF4-FFF2-40B4-BE49-F238E27FC236}">
                <a16:creationId xmlns:a16="http://schemas.microsoft.com/office/drawing/2014/main" id="{1EBC2321-E4FA-3AC3-1E83-5A4C3226BD9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5784266-42C5-B9F9-DEE7-E0B6642213D9}"/>
              </a:ext>
            </a:extLst>
          </p:cNvPr>
          <p:cNvSpPr>
            <a:spLocks noGrp="1"/>
          </p:cNvSpPr>
          <p:nvPr>
            <p:ph type="sldNum" sz="quarter" idx="12"/>
          </p:nvPr>
        </p:nvSpPr>
        <p:spPr/>
        <p:txBody>
          <a:bodyPr/>
          <a:lstStyle/>
          <a:p>
            <a:fld id="{CDA25387-5673-4B3C-9FDF-1034DC5660FF}" type="slidenum">
              <a:rPr lang="es-MX" smtClean="0"/>
              <a:t>‹Nº›</a:t>
            </a:fld>
            <a:endParaRPr lang="es-MX"/>
          </a:p>
        </p:txBody>
      </p:sp>
    </p:spTree>
    <p:extLst>
      <p:ext uri="{BB962C8B-B14F-4D97-AF65-F5344CB8AC3E}">
        <p14:creationId xmlns:p14="http://schemas.microsoft.com/office/powerpoint/2010/main" val="215550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A7440-549B-FF79-2C57-0363BEA3E30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45501162-4221-C459-BDFF-64BD63A00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A6A29A2-4B06-84AA-F636-E7E6ED1A6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96154338-3925-4FD4-25DE-A13496BCDA33}"/>
              </a:ext>
            </a:extLst>
          </p:cNvPr>
          <p:cNvSpPr>
            <a:spLocks noGrp="1"/>
          </p:cNvSpPr>
          <p:nvPr>
            <p:ph type="dt" sz="half" idx="10"/>
          </p:nvPr>
        </p:nvSpPr>
        <p:spPr/>
        <p:txBody>
          <a:bodyPr/>
          <a:lstStyle/>
          <a:p>
            <a:fld id="{4D06DB31-A0A4-4DDA-A04A-A3B05A7AC0D1}" type="datetimeFigureOut">
              <a:rPr lang="es-MX" smtClean="0"/>
              <a:t>18/05/2024</a:t>
            </a:fld>
            <a:endParaRPr lang="es-MX"/>
          </a:p>
        </p:txBody>
      </p:sp>
      <p:sp>
        <p:nvSpPr>
          <p:cNvPr id="6" name="Marcador de pie de página 5">
            <a:extLst>
              <a:ext uri="{FF2B5EF4-FFF2-40B4-BE49-F238E27FC236}">
                <a16:creationId xmlns:a16="http://schemas.microsoft.com/office/drawing/2014/main" id="{21A1C59C-8D80-D3E4-A8D7-448063D4C0B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12B3B45-FF01-9EFB-1D55-1FF1470F45E0}"/>
              </a:ext>
            </a:extLst>
          </p:cNvPr>
          <p:cNvSpPr>
            <a:spLocks noGrp="1"/>
          </p:cNvSpPr>
          <p:nvPr>
            <p:ph type="sldNum" sz="quarter" idx="12"/>
          </p:nvPr>
        </p:nvSpPr>
        <p:spPr/>
        <p:txBody>
          <a:bodyPr/>
          <a:lstStyle/>
          <a:p>
            <a:fld id="{CDA25387-5673-4B3C-9FDF-1034DC5660FF}" type="slidenum">
              <a:rPr lang="es-MX" smtClean="0"/>
              <a:t>‹Nº›</a:t>
            </a:fld>
            <a:endParaRPr lang="es-MX"/>
          </a:p>
        </p:txBody>
      </p:sp>
    </p:spTree>
    <p:extLst>
      <p:ext uri="{BB962C8B-B14F-4D97-AF65-F5344CB8AC3E}">
        <p14:creationId xmlns:p14="http://schemas.microsoft.com/office/powerpoint/2010/main" val="269930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DC2FAAB-7EF7-0B9F-6861-1FC03FD76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96631738-0EFB-1DC8-C35B-B7BBC9BE46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9E88E70-0C72-252C-1024-897EE7A70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06DB31-A0A4-4DDA-A04A-A3B05A7AC0D1}" type="datetimeFigureOut">
              <a:rPr lang="es-MX" smtClean="0"/>
              <a:t>18/05/2024</a:t>
            </a:fld>
            <a:endParaRPr lang="es-MX"/>
          </a:p>
        </p:txBody>
      </p:sp>
      <p:sp>
        <p:nvSpPr>
          <p:cNvPr id="5" name="Marcador de pie de página 4">
            <a:extLst>
              <a:ext uri="{FF2B5EF4-FFF2-40B4-BE49-F238E27FC236}">
                <a16:creationId xmlns:a16="http://schemas.microsoft.com/office/drawing/2014/main" id="{B584DC2E-F714-C6BF-D63C-CBD98B1C8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651CBBA1-6C02-2CA9-20F6-B7FD735832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A25387-5673-4B3C-9FDF-1034DC5660FF}" type="slidenum">
              <a:rPr lang="es-MX" smtClean="0"/>
              <a:t>‹Nº›</a:t>
            </a:fld>
            <a:endParaRPr lang="es-MX"/>
          </a:p>
        </p:txBody>
      </p:sp>
    </p:spTree>
    <p:extLst>
      <p:ext uri="{BB962C8B-B14F-4D97-AF65-F5344CB8AC3E}">
        <p14:creationId xmlns:p14="http://schemas.microsoft.com/office/powerpoint/2010/main" val="2406303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ef.ly/logosres/braychurchfathers-es?art=ch1.1&amp;off=4339&amp;ctx=rdad+del+evangelio.%0a~El+desacuerdo+de+Lut"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ef.ly/logosres/braychurchfathers-es?art=ch1.1&amp;off=6130&amp;ctx=rg%C3%ADan+dificultades.+~Por+lo+tanto%2c+era+f%C3%A1"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ref.ly/logosres/lbdes?art=paarai"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ref.ly/logosres/lbdes?art=paul.2c_new_perspective_on.paul.2c_new_perspective_on.history_and_formation_of_the_new_perspective_on_paul.3a_key_figures.k.2e_stendahl&amp;off=1727&amp;ctx=+ha+sido+criticado%2c+~las+conclusiones+de+"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ef.ly/logosres/braychurchfathers-es?art=ch1.1&amp;off=12905&amp;ctx=ia+pretende+hablar.%0a~La+interpretaci%C3%B3n+b%C3%AD"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ref.ly/logosres/histigprimit?ref=Page.p+54&amp;off=110&amp;ctx=as+m%C3%A1s+prominentes%3a%0a~a)+Un+ansia+morbosa+"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ref.ly/logosres/histigprimit?ref=Page.p+54&amp;off=110&amp;ctx=as+m%C3%A1s+prominentes%3a%0a~a)+Un+ansia+morbosa+"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ref.ly/logosres/histigprimit?ref=Page.p+54&amp;off=110&amp;ctx=as+m%C3%A1s+prominentes%3a%0a~a)+Un+ansia+morbosa+"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ref.ly/logosres/histigprimit?ref=Page.p+54&amp;off=110&amp;ctx=as+m%C3%A1s+prominentes%3a%0a~a)+Un+ansia+morbos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ref.ly/logosres/lexham-st-ontology-es?ref=LSTO.BibleInterpretation&amp;off=2331&amp;ctx=+en+su+cosmovisi%C3%B3n.%0a~En+algunas+ocasiones"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ref.ly/logosres/lexham-st-ontology-es?ref=LSTO.BibleInterpretation&amp;off=2331&amp;ctx=+en+su+cosmovisi%C3%B3n.%0a~En+algunas+ocasione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www.clerus.org/clerus/dati/2004-06/23-15/patconh4.html#n225"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ef.ly/logosres/braychurchfathers-es?art=ch1&amp;off=86&amp;ctx=studios+patr%C3%ADsticos%0a~La+interpretaci%C3%B3n+b%C3%AD"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ef.ly/logosres/braychurchfathers-es?art=ch1.1&amp;off=4339&amp;ctx=rdad+del+evangelio.%0a~El+desacuerdo+de+Lut"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607" name="Rectangle 2560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Cristianismo en la antigüedad tardía - Wikipedia, la enciclopedia libre">
            <a:extLst>
              <a:ext uri="{FF2B5EF4-FFF2-40B4-BE49-F238E27FC236}">
                <a16:creationId xmlns:a16="http://schemas.microsoft.com/office/drawing/2014/main" id="{D096240C-2070-35B1-D747-E22395ABEB9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1394" r="-1" b="423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9CCDC40A-9C20-0589-75D5-8631CF79867C}"/>
              </a:ext>
            </a:extLst>
          </p:cNvPr>
          <p:cNvSpPr/>
          <p:nvPr/>
        </p:nvSpPr>
        <p:spPr>
          <a:xfrm>
            <a:off x="100584" y="3337560"/>
            <a:ext cx="11942064" cy="3063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texto 2">
            <a:extLst>
              <a:ext uri="{FF2B5EF4-FFF2-40B4-BE49-F238E27FC236}">
                <a16:creationId xmlns:a16="http://schemas.microsoft.com/office/drawing/2014/main" id="{FA64D6B1-2943-470B-D3DC-76BF21D29916}"/>
              </a:ext>
            </a:extLst>
          </p:cNvPr>
          <p:cNvSpPr>
            <a:spLocks noGrp="1"/>
          </p:cNvSpPr>
          <p:nvPr>
            <p:ph type="body" idx="1"/>
          </p:nvPr>
        </p:nvSpPr>
        <p:spPr>
          <a:xfrm>
            <a:off x="184404" y="3652798"/>
            <a:ext cx="11823192" cy="2318234"/>
          </a:xfrm>
        </p:spPr>
        <p:txBody>
          <a:bodyPr vert="horz" lIns="91440" tIns="45720" rIns="91440" bIns="45720" rtlCol="0">
            <a:normAutofit/>
          </a:bodyPr>
          <a:lstStyle/>
          <a:p>
            <a:pPr algn="ctr"/>
            <a:r>
              <a:rPr lang="en-US" dirty="0"/>
              <a:t>El </a:t>
            </a:r>
            <a:r>
              <a:rPr lang="en-US" dirty="0" err="1"/>
              <a:t>estudio</a:t>
            </a:r>
            <a:r>
              <a:rPr lang="en-US" dirty="0"/>
              <a:t> de la </a:t>
            </a:r>
            <a:r>
              <a:rPr lang="en-US" dirty="0" err="1"/>
              <a:t>patrística</a:t>
            </a:r>
            <a:r>
              <a:rPr lang="en-US" dirty="0"/>
              <a:t> ha </a:t>
            </a:r>
            <a:r>
              <a:rPr lang="en-US" dirty="0" err="1"/>
              <a:t>venido</a:t>
            </a:r>
            <a:r>
              <a:rPr lang="en-US" dirty="0"/>
              <a:t> a ser un </a:t>
            </a:r>
            <a:r>
              <a:rPr lang="en-US" dirty="0" err="1"/>
              <a:t>movimiento</a:t>
            </a:r>
            <a:r>
              <a:rPr lang="en-US" dirty="0"/>
              <a:t> en </a:t>
            </a:r>
            <a:r>
              <a:rPr lang="en-US" dirty="0" err="1"/>
              <a:t>sí</a:t>
            </a:r>
            <a:r>
              <a:rPr lang="en-US" dirty="0"/>
              <a:t> </a:t>
            </a:r>
            <a:r>
              <a:rPr lang="en-US" dirty="0" err="1"/>
              <a:t>mismo</a:t>
            </a:r>
            <a:r>
              <a:rPr lang="en-US" dirty="0"/>
              <a:t> de </a:t>
            </a:r>
            <a:r>
              <a:rPr lang="en-US" dirty="0" err="1"/>
              <a:t>índole</a:t>
            </a:r>
            <a:r>
              <a:rPr lang="en-US" dirty="0"/>
              <a:t> </a:t>
            </a:r>
            <a:r>
              <a:rPr lang="en-US" dirty="0" err="1"/>
              <a:t>restauracionista</a:t>
            </a:r>
            <a:r>
              <a:rPr lang="en-US" dirty="0"/>
              <a:t>. </a:t>
            </a:r>
            <a:r>
              <a:rPr lang="en-US" dirty="0" err="1"/>
              <a:t>Esto</a:t>
            </a:r>
            <a:r>
              <a:rPr lang="en-US" dirty="0"/>
              <a:t> </a:t>
            </a:r>
            <a:r>
              <a:rPr lang="en-US" dirty="0" err="1"/>
              <a:t>quiere</a:t>
            </a:r>
            <a:r>
              <a:rPr lang="en-US" dirty="0"/>
              <a:t> </a:t>
            </a:r>
            <a:r>
              <a:rPr lang="en-US" dirty="0" err="1"/>
              <a:t>decir</a:t>
            </a:r>
            <a:r>
              <a:rPr lang="en-US" dirty="0"/>
              <a:t> que es </a:t>
            </a:r>
            <a:r>
              <a:rPr lang="en-US" dirty="0" err="1"/>
              <a:t>llevado</a:t>
            </a:r>
            <a:r>
              <a:rPr lang="en-US" dirty="0"/>
              <a:t> a </a:t>
            </a:r>
            <a:r>
              <a:rPr lang="en-US" dirty="0" err="1"/>
              <a:t>cabo</a:t>
            </a:r>
            <a:r>
              <a:rPr lang="en-US" dirty="0"/>
              <a:t> por </a:t>
            </a:r>
            <a:r>
              <a:rPr lang="en-US" dirty="0" err="1"/>
              <a:t>algunos</a:t>
            </a:r>
            <a:r>
              <a:rPr lang="en-US" dirty="0"/>
              <a:t> que </a:t>
            </a:r>
            <a:r>
              <a:rPr lang="en-US" dirty="0" err="1"/>
              <a:t>queriendo</a:t>
            </a:r>
            <a:r>
              <a:rPr lang="en-US" dirty="0"/>
              <a:t> </a:t>
            </a:r>
            <a:r>
              <a:rPr lang="en-US" dirty="0" err="1"/>
              <a:t>vivir</a:t>
            </a:r>
            <a:r>
              <a:rPr lang="en-US" dirty="0"/>
              <a:t> </a:t>
            </a:r>
            <a:r>
              <a:rPr lang="en-US" dirty="0" err="1"/>
              <a:t>una</a:t>
            </a:r>
            <a:r>
              <a:rPr lang="en-US" dirty="0"/>
              <a:t> fe </a:t>
            </a:r>
            <a:r>
              <a:rPr lang="en-US" dirty="0" err="1"/>
              <a:t>más</a:t>
            </a:r>
            <a:r>
              <a:rPr lang="en-US" dirty="0"/>
              <a:t> </a:t>
            </a:r>
            <a:r>
              <a:rPr lang="en-US" dirty="0" err="1"/>
              <a:t>cercana</a:t>
            </a:r>
            <a:r>
              <a:rPr lang="en-US" dirty="0"/>
              <a:t> a los </a:t>
            </a:r>
            <a:r>
              <a:rPr lang="en-US" dirty="0" err="1"/>
              <a:t>apóstoles</a:t>
            </a:r>
            <a:r>
              <a:rPr lang="en-US" dirty="0"/>
              <a:t>, </a:t>
            </a:r>
            <a:r>
              <a:rPr lang="en-US" dirty="0" err="1"/>
              <a:t>buscan</a:t>
            </a:r>
            <a:r>
              <a:rPr lang="en-US" dirty="0"/>
              <a:t> </a:t>
            </a:r>
            <a:r>
              <a:rPr lang="en-US" dirty="0" err="1"/>
              <a:t>el</a:t>
            </a:r>
            <a:r>
              <a:rPr lang="en-US" dirty="0"/>
              <a:t> </a:t>
            </a:r>
            <a:r>
              <a:rPr lang="en-US" dirty="0" err="1"/>
              <a:t>contacto</a:t>
            </a:r>
            <a:r>
              <a:rPr lang="en-US" dirty="0"/>
              <a:t> con los </a:t>
            </a:r>
            <a:r>
              <a:rPr lang="en-US" dirty="0" err="1"/>
              <a:t>escritores</a:t>
            </a:r>
            <a:r>
              <a:rPr lang="en-US" dirty="0"/>
              <a:t> </a:t>
            </a:r>
            <a:r>
              <a:rPr lang="en-US" dirty="0" err="1"/>
              <a:t>más</a:t>
            </a:r>
            <a:r>
              <a:rPr lang="en-US" dirty="0"/>
              <a:t> </a:t>
            </a:r>
            <a:r>
              <a:rPr lang="en-US" dirty="0" err="1"/>
              <a:t>antiguos</a:t>
            </a:r>
            <a:r>
              <a:rPr lang="en-US" dirty="0"/>
              <a:t>. </a:t>
            </a:r>
          </a:p>
          <a:p>
            <a:pPr algn="ctr"/>
            <a:r>
              <a:rPr lang="en-US" dirty="0"/>
              <a:t>Este </a:t>
            </a:r>
            <a:r>
              <a:rPr lang="en-US" dirty="0" err="1"/>
              <a:t>mismo</a:t>
            </a:r>
            <a:r>
              <a:rPr lang="en-US" dirty="0"/>
              <a:t> </a:t>
            </a:r>
            <a:r>
              <a:rPr lang="en-US" dirty="0" err="1"/>
              <a:t>ejercicio</a:t>
            </a:r>
            <a:r>
              <a:rPr lang="en-US" dirty="0"/>
              <a:t> ha </a:t>
            </a:r>
            <a:r>
              <a:rPr lang="en-US" dirty="0" err="1"/>
              <a:t>llevado</a:t>
            </a:r>
            <a:r>
              <a:rPr lang="en-US" dirty="0"/>
              <a:t> a </a:t>
            </a:r>
            <a:r>
              <a:rPr lang="en-US" dirty="0" err="1"/>
              <a:t>otros</a:t>
            </a:r>
            <a:r>
              <a:rPr lang="en-US" dirty="0"/>
              <a:t> a la </a:t>
            </a:r>
            <a:r>
              <a:rPr lang="en-US" dirty="0" err="1"/>
              <a:t>ortodoxia</a:t>
            </a:r>
            <a:r>
              <a:rPr lang="en-US" dirty="0"/>
              <a:t>, a </a:t>
            </a:r>
            <a:r>
              <a:rPr lang="en-US" dirty="0" err="1"/>
              <a:t>otros</a:t>
            </a:r>
            <a:r>
              <a:rPr lang="en-US" dirty="0"/>
              <a:t> al </a:t>
            </a:r>
            <a:r>
              <a:rPr lang="en-US" dirty="0" err="1"/>
              <a:t>luteranismo</a:t>
            </a:r>
            <a:r>
              <a:rPr lang="en-US" dirty="0"/>
              <a:t> y a </a:t>
            </a:r>
            <a:r>
              <a:rPr lang="en-US" dirty="0" err="1"/>
              <a:t>otros</a:t>
            </a:r>
            <a:r>
              <a:rPr lang="en-US" dirty="0"/>
              <a:t> los ha </a:t>
            </a:r>
            <a:r>
              <a:rPr lang="en-US" dirty="0" err="1"/>
              <a:t>llevado</a:t>
            </a:r>
            <a:r>
              <a:rPr lang="en-US" dirty="0"/>
              <a:t> del </a:t>
            </a:r>
            <a:r>
              <a:rPr lang="en-US" dirty="0" err="1"/>
              <a:t>mundo</a:t>
            </a:r>
            <a:r>
              <a:rPr lang="en-US" dirty="0"/>
              <a:t> </a:t>
            </a:r>
            <a:r>
              <a:rPr lang="en-US" dirty="0" err="1"/>
              <a:t>evangélico</a:t>
            </a:r>
            <a:r>
              <a:rPr lang="en-US" dirty="0"/>
              <a:t> al </a:t>
            </a:r>
            <a:r>
              <a:rPr lang="en-US" dirty="0" err="1"/>
              <a:t>protestantismo</a:t>
            </a:r>
            <a:r>
              <a:rPr lang="en-US" dirty="0"/>
              <a:t> </a:t>
            </a:r>
            <a:r>
              <a:rPr lang="en-US" dirty="0" err="1"/>
              <a:t>histórico</a:t>
            </a:r>
            <a:r>
              <a:rPr lang="en-US" dirty="0"/>
              <a:t>, </a:t>
            </a:r>
            <a:r>
              <a:rPr lang="en-US" dirty="0" err="1"/>
              <a:t>así</a:t>
            </a:r>
            <a:r>
              <a:rPr lang="en-US" dirty="0"/>
              <a:t> que, se </a:t>
            </a:r>
            <a:r>
              <a:rPr lang="en-US" dirty="0" err="1"/>
              <a:t>debe</a:t>
            </a:r>
            <a:r>
              <a:rPr lang="en-US" dirty="0"/>
              <a:t> </a:t>
            </a:r>
            <a:r>
              <a:rPr lang="en-US" dirty="0" err="1"/>
              <a:t>conceder</a:t>
            </a:r>
            <a:r>
              <a:rPr lang="en-US" dirty="0"/>
              <a:t> que a </a:t>
            </a:r>
            <a:r>
              <a:rPr lang="en-US" dirty="0" err="1"/>
              <a:t>otros</a:t>
            </a:r>
            <a:r>
              <a:rPr lang="en-US" dirty="0"/>
              <a:t> los </a:t>
            </a:r>
            <a:r>
              <a:rPr lang="en-US" dirty="0" err="1"/>
              <a:t>lleve</a:t>
            </a:r>
            <a:r>
              <a:rPr lang="en-US" dirty="0"/>
              <a:t> al </a:t>
            </a:r>
            <a:r>
              <a:rPr lang="en-US" dirty="0" err="1"/>
              <a:t>catolicismo</a:t>
            </a:r>
            <a:r>
              <a:rPr lang="en-US" dirty="0"/>
              <a:t> </a:t>
            </a:r>
            <a:r>
              <a:rPr lang="en-US" dirty="0" err="1"/>
              <a:t>romano</a:t>
            </a:r>
            <a:r>
              <a:rPr lang="en-US" dirty="0"/>
              <a:t>. </a:t>
            </a:r>
          </a:p>
        </p:txBody>
      </p:sp>
    </p:spTree>
    <p:extLst>
      <p:ext uri="{BB962C8B-B14F-4D97-AF65-F5344CB8AC3E}">
        <p14:creationId xmlns:p14="http://schemas.microsoft.com/office/powerpoint/2010/main" val="13320162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54B2EC5-C530-D53F-DF4B-90D45F974FFF}"/>
              </a:ext>
            </a:extLst>
          </p:cNvPr>
          <p:cNvSpPr>
            <a:spLocks noGrp="1"/>
          </p:cNvSpPr>
          <p:nvPr>
            <p:ph type="body" idx="1"/>
          </p:nvPr>
        </p:nvSpPr>
        <p:spPr>
          <a:xfrm>
            <a:off x="347472" y="876490"/>
            <a:ext cx="6675120" cy="5213161"/>
          </a:xfrm>
        </p:spPr>
        <p:txBody>
          <a:bodyPr>
            <a:normAutofit/>
          </a:bodyPr>
          <a:lstStyle/>
          <a:p>
            <a:pPr algn="ctr"/>
            <a:r>
              <a:rPr lang="es-MX" sz="3200" dirty="0">
                <a:solidFill>
                  <a:schemeClr val="tx1"/>
                </a:solidFill>
              </a:rPr>
              <a:t>Casi ninguno de los Padres había estado familiarizado con el hebreo, y pocos habían apreciado hasta qué punto los patrones de pensamiento semítico subyacen en el Nuevo Testamento, que en algunos lugares es poco más que una traducción del arameo, la lengua hablada por Jesús</a:t>
            </a:r>
          </a:p>
          <a:p>
            <a:endParaRPr lang="es-MX" sz="1200" i="1" dirty="0"/>
          </a:p>
          <a:p>
            <a:endParaRPr lang="es-MX" sz="1200" i="1" dirty="0"/>
          </a:p>
          <a:p>
            <a:pPr lvl="1"/>
            <a:r>
              <a:rPr lang="es-MX" b="0" i="0" u="none" strike="noStrike" baseline="0" dirty="0"/>
              <a:t>Gerald Bray, </a:t>
            </a:r>
            <a:r>
              <a:rPr lang="es-MX" b="0" i="1" u="sng" strike="noStrike" baseline="0" dirty="0">
                <a:solidFill>
                  <a:srgbClr val="0000FF"/>
                </a:solidFill>
                <a:hlinkClick r:id="rId2"/>
              </a:rPr>
              <a:t>Cómo leían la Biblia los Padres de la Iglesia: Una breve introducción</a:t>
            </a:r>
            <a:r>
              <a:rPr lang="es-MX" b="0" i="0" u="none" strike="noStrike" baseline="0" dirty="0">
                <a:solidFill>
                  <a:srgbClr val="0000FF"/>
                </a:solidFill>
                <a:hlinkClick r:id="rId2"/>
              </a:rPr>
              <a:t> (Bellingham, WA: Editorial Tesoro Bíblico, 2022).</a:t>
            </a:r>
          </a:p>
          <a:p>
            <a:endParaRPr lang="es-MX" dirty="0"/>
          </a:p>
        </p:txBody>
      </p:sp>
      <p:pic>
        <p:nvPicPr>
          <p:cNvPr id="4" name="Picture 2" descr="Cómo leían la Biblia los Padres de la Iglesia">
            <a:extLst>
              <a:ext uri="{FF2B5EF4-FFF2-40B4-BE49-F238E27FC236}">
                <a16:creationId xmlns:a16="http://schemas.microsoft.com/office/drawing/2014/main" id="{3FCB33D9-DF32-E9E1-C2CA-4570262B3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399" y="876490"/>
            <a:ext cx="3942029" cy="573386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398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54B2EC5-C530-D53F-DF4B-90D45F974FFF}"/>
              </a:ext>
            </a:extLst>
          </p:cNvPr>
          <p:cNvSpPr>
            <a:spLocks noGrp="1"/>
          </p:cNvSpPr>
          <p:nvPr>
            <p:ph type="body" idx="1"/>
          </p:nvPr>
        </p:nvSpPr>
        <p:spPr>
          <a:xfrm>
            <a:off x="347472" y="876490"/>
            <a:ext cx="6675120" cy="5213161"/>
          </a:xfrm>
        </p:spPr>
        <p:txBody>
          <a:bodyPr>
            <a:normAutofit/>
          </a:bodyPr>
          <a:lstStyle/>
          <a:p>
            <a:pPr algn="ctr"/>
            <a:r>
              <a:rPr lang="es-MX" dirty="0">
                <a:solidFill>
                  <a:schemeClr val="tx1"/>
                </a:solidFill>
              </a:rPr>
              <a:t>Por lo tanto, era fácil para los eruditos del Renacimiento argumentar que las interpretaciones del Antiguo Testamento por parte de los Padres eran cuestionables sobre la base de que el texto que utilizaban no era fiable, y algunos de ellos fueron implacables en sus críticas. El resultado fue que, aunque los Padres siguieron siendo leídos por sus conocimientos teológicos y espirituales</a:t>
            </a:r>
            <a:r>
              <a:rPr lang="es-MX" b="1" dirty="0">
                <a:solidFill>
                  <a:schemeClr val="tx1"/>
                </a:solidFill>
              </a:rPr>
              <a:t>, la calidad de gran parte de su exégesis bíblica se puso cada vez más en duda y sus comentarios fueron silenciosamente dejados de lado.</a:t>
            </a:r>
          </a:p>
          <a:p>
            <a:pPr lvl="1"/>
            <a:r>
              <a:rPr lang="es-MX" b="0" i="0" u="none" strike="noStrike" baseline="0" dirty="0"/>
              <a:t>Gerald Bray, </a:t>
            </a:r>
            <a:r>
              <a:rPr lang="es-MX" b="0" i="1" u="sng" strike="noStrike" baseline="0" dirty="0">
                <a:solidFill>
                  <a:srgbClr val="0000FF"/>
                </a:solidFill>
                <a:hlinkClick r:id="rId2"/>
              </a:rPr>
              <a:t>Cómo leían la Biblia los Padres de la Iglesia: Una breve introducción</a:t>
            </a:r>
            <a:r>
              <a:rPr lang="es-MX" b="0" i="0" u="none" strike="noStrike" baseline="0" dirty="0">
                <a:solidFill>
                  <a:srgbClr val="0000FF"/>
                </a:solidFill>
                <a:hlinkClick r:id="rId2"/>
              </a:rPr>
              <a:t> (Bellingham, WA: Editorial Tesoro Bíblico, 2022).</a:t>
            </a:r>
          </a:p>
          <a:p>
            <a:endParaRPr lang="es-MX" dirty="0"/>
          </a:p>
        </p:txBody>
      </p:sp>
      <p:pic>
        <p:nvPicPr>
          <p:cNvPr id="4" name="Picture 2" descr="Cómo leían la Biblia los Padres de la Iglesia">
            <a:extLst>
              <a:ext uri="{FF2B5EF4-FFF2-40B4-BE49-F238E27FC236}">
                <a16:creationId xmlns:a16="http://schemas.microsoft.com/office/drawing/2014/main" id="{3FCB33D9-DF32-E9E1-C2CA-4570262B3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399" y="876490"/>
            <a:ext cx="3942029" cy="573386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0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8DE3576-94A3-8B35-B4AE-B9ED4D16FCD1}"/>
              </a:ext>
            </a:extLst>
          </p:cNvPr>
          <p:cNvSpPr>
            <a:spLocks noGrp="1"/>
          </p:cNvSpPr>
          <p:nvPr>
            <p:ph type="body" idx="1"/>
          </p:nvPr>
        </p:nvSpPr>
        <p:spPr>
          <a:xfrm>
            <a:off x="164592" y="393193"/>
            <a:ext cx="11786616" cy="5696458"/>
          </a:xfrm>
        </p:spPr>
        <p:txBody>
          <a:bodyPr>
            <a:normAutofit fontScale="92500" lnSpcReduction="10000"/>
          </a:bodyPr>
          <a:lstStyle/>
          <a:p>
            <a:pPr algn="ctr"/>
            <a:endParaRPr lang="es-MX" sz="2800" dirty="0">
              <a:solidFill>
                <a:schemeClr val="tx1"/>
              </a:solidFill>
            </a:endParaRPr>
          </a:p>
          <a:p>
            <a:pPr algn="ctr"/>
            <a:endParaRPr lang="es-MX" sz="2800" dirty="0">
              <a:solidFill>
                <a:schemeClr val="tx1"/>
              </a:solidFill>
            </a:endParaRPr>
          </a:p>
          <a:p>
            <a:pPr algn="ctr"/>
            <a:r>
              <a:rPr lang="es-MX" sz="2800" dirty="0">
                <a:solidFill>
                  <a:schemeClr val="tx1"/>
                </a:solidFill>
              </a:rPr>
              <a:t>El auge de lo que hoy llamamos el </a:t>
            </a:r>
            <a:r>
              <a:rPr lang="es-MX" sz="2800" b="1" dirty="0">
                <a:solidFill>
                  <a:schemeClr val="tx1"/>
                </a:solidFill>
              </a:rPr>
              <a:t>método histórico-crítico </a:t>
            </a:r>
            <a:r>
              <a:rPr lang="es-MX" sz="2800" dirty="0">
                <a:solidFill>
                  <a:schemeClr val="tx1"/>
                </a:solidFill>
              </a:rPr>
              <a:t>en los siglos XVIII y XIX confirmó esta valoración negativa y relegó la interpretación bíblica patrística al nivel de </a:t>
            </a:r>
            <a:r>
              <a:rPr lang="es-MX" sz="2800" b="1" dirty="0">
                <a:solidFill>
                  <a:schemeClr val="tx1"/>
                </a:solidFill>
              </a:rPr>
              <a:t>conjeturas premodernas</a:t>
            </a:r>
            <a:r>
              <a:rPr lang="es-MX" sz="2800" dirty="0">
                <a:solidFill>
                  <a:schemeClr val="tx1"/>
                </a:solidFill>
              </a:rPr>
              <a:t>, </a:t>
            </a:r>
            <a:r>
              <a:rPr lang="es-MX" sz="2800" b="1" dirty="0">
                <a:solidFill>
                  <a:schemeClr val="tx1"/>
                </a:solidFill>
              </a:rPr>
              <a:t>no científicas, que podían desestimarse a efectos prácticos</a:t>
            </a:r>
            <a:r>
              <a:rPr lang="es-MX" sz="2800" dirty="0">
                <a:solidFill>
                  <a:schemeClr val="tx1"/>
                </a:solidFill>
              </a:rPr>
              <a:t>. Incluso los eruditos especializados en la historia de la Iglesia primitiva la ignoraron o la mencionaron principalmente para demostrar lo inaceptable que era. </a:t>
            </a:r>
            <a:br>
              <a:rPr lang="es-MX" sz="2800" dirty="0">
                <a:solidFill>
                  <a:schemeClr val="tx1"/>
                </a:solidFill>
              </a:rPr>
            </a:br>
            <a:br>
              <a:rPr lang="es-MX" sz="2800" dirty="0">
                <a:solidFill>
                  <a:schemeClr val="tx1"/>
                </a:solidFill>
              </a:rPr>
            </a:br>
            <a:r>
              <a:rPr lang="es-MX" sz="2800" dirty="0">
                <a:solidFill>
                  <a:schemeClr val="tx1"/>
                </a:solidFill>
              </a:rPr>
              <a:t>Cuando los católicos insisten en utilizar este tipo de exégesis, de inmediato nos percatamos que han sucumbido a los poemas. </a:t>
            </a:r>
            <a:endParaRPr lang="it-IT" dirty="0"/>
          </a:p>
          <a:p>
            <a:pPr lvl="1"/>
            <a:endParaRPr lang="it-IT" dirty="0"/>
          </a:p>
          <a:p>
            <a:pPr lvl="1"/>
            <a:endParaRPr lang="it-IT" dirty="0"/>
          </a:p>
          <a:p>
            <a:pPr lvl="1"/>
            <a:endParaRPr lang="it-IT" dirty="0"/>
          </a:p>
          <a:p>
            <a:pPr lvl="1"/>
            <a:endParaRPr lang="it-IT" dirty="0"/>
          </a:p>
          <a:p>
            <a:pPr lvl="1"/>
            <a:endParaRPr lang="it-IT" dirty="0"/>
          </a:p>
          <a:p>
            <a:pPr lvl="1"/>
            <a:r>
              <a:rPr lang="it-IT" dirty="0"/>
              <a:t>-Gerald Bray,  (Bellingham, WA: Editorial Tesoro Bφblico, 2022).</a:t>
            </a:r>
          </a:p>
          <a:p>
            <a:endParaRPr lang="es-MX" dirty="0"/>
          </a:p>
        </p:txBody>
      </p:sp>
    </p:spTree>
    <p:extLst>
      <p:ext uri="{BB962C8B-B14F-4D97-AF65-F5344CB8AC3E}">
        <p14:creationId xmlns:p14="http://schemas.microsoft.com/office/powerpoint/2010/main" val="217873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7F5B-64CC-2F77-782C-7FAB7B2D3A00}"/>
              </a:ext>
            </a:extLst>
          </p:cNvPr>
          <p:cNvSpPr>
            <a:spLocks noGrp="1"/>
          </p:cNvSpPr>
          <p:nvPr>
            <p:ph type="title"/>
          </p:nvPr>
        </p:nvSpPr>
        <p:spPr>
          <a:xfrm>
            <a:off x="1078738" y="306768"/>
            <a:ext cx="10515600" cy="923163"/>
          </a:xfrm>
        </p:spPr>
        <p:txBody>
          <a:bodyPr/>
          <a:lstStyle/>
          <a:p>
            <a:r>
              <a:rPr lang="es-MX" dirty="0"/>
              <a:t>LEYENDO EL NT EN CONTEXTO</a:t>
            </a:r>
          </a:p>
        </p:txBody>
      </p:sp>
      <p:sp>
        <p:nvSpPr>
          <p:cNvPr id="3" name="Marcador de texto 2">
            <a:extLst>
              <a:ext uri="{FF2B5EF4-FFF2-40B4-BE49-F238E27FC236}">
                <a16:creationId xmlns:a16="http://schemas.microsoft.com/office/drawing/2014/main" id="{C6F34DCA-53DD-9F2F-DBB3-83547A054A05}"/>
              </a:ext>
            </a:extLst>
          </p:cNvPr>
          <p:cNvSpPr>
            <a:spLocks noGrp="1"/>
          </p:cNvSpPr>
          <p:nvPr>
            <p:ph type="body" idx="1"/>
          </p:nvPr>
        </p:nvSpPr>
        <p:spPr>
          <a:xfrm>
            <a:off x="100584" y="1380745"/>
            <a:ext cx="7379208" cy="4708906"/>
          </a:xfrm>
        </p:spPr>
        <p:txBody>
          <a:bodyPr>
            <a:normAutofit fontScale="92500"/>
          </a:bodyPr>
          <a:lstStyle/>
          <a:p>
            <a:pPr algn="ctr"/>
            <a:r>
              <a:rPr lang="es-MX" sz="2600" dirty="0">
                <a:solidFill>
                  <a:schemeClr val="tx1"/>
                </a:solidFill>
              </a:rPr>
              <a:t>El artículo de </a:t>
            </a:r>
            <a:r>
              <a:rPr lang="es-MX" sz="2600" dirty="0" err="1">
                <a:solidFill>
                  <a:schemeClr val="tx1"/>
                </a:solidFill>
              </a:rPr>
              <a:t>Stendahl</a:t>
            </a:r>
            <a:r>
              <a:rPr lang="es-MX" sz="2600" dirty="0">
                <a:solidFill>
                  <a:schemeClr val="tx1"/>
                </a:solidFill>
              </a:rPr>
              <a:t>, </a:t>
            </a:r>
            <a:r>
              <a:rPr lang="es-MX" sz="2600" b="1" dirty="0">
                <a:solidFill>
                  <a:schemeClr val="tx1"/>
                </a:solidFill>
              </a:rPr>
              <a:t>“Paul and </a:t>
            </a:r>
            <a:r>
              <a:rPr lang="es-MX" sz="2600" b="1" dirty="0" err="1">
                <a:solidFill>
                  <a:schemeClr val="tx1"/>
                </a:solidFill>
              </a:rPr>
              <a:t>the</a:t>
            </a:r>
            <a:r>
              <a:rPr lang="es-MX" sz="2600" b="1" dirty="0">
                <a:solidFill>
                  <a:schemeClr val="tx1"/>
                </a:solidFill>
              </a:rPr>
              <a:t> Introspective </a:t>
            </a:r>
            <a:r>
              <a:rPr lang="es-MX" sz="2600" b="1" dirty="0" err="1">
                <a:solidFill>
                  <a:schemeClr val="tx1"/>
                </a:solidFill>
              </a:rPr>
              <a:t>Conscience</a:t>
            </a:r>
            <a:r>
              <a:rPr lang="es-MX" sz="2600" b="1" dirty="0">
                <a:solidFill>
                  <a:schemeClr val="tx1"/>
                </a:solidFill>
              </a:rPr>
              <a:t> </a:t>
            </a:r>
            <a:r>
              <a:rPr lang="es-MX" sz="2600" b="1" dirty="0" err="1">
                <a:solidFill>
                  <a:schemeClr val="tx1"/>
                </a:solidFill>
              </a:rPr>
              <a:t>of</a:t>
            </a:r>
            <a:r>
              <a:rPr lang="es-MX" sz="2600" b="1" dirty="0">
                <a:solidFill>
                  <a:schemeClr val="tx1"/>
                </a:solidFill>
              </a:rPr>
              <a:t> </a:t>
            </a:r>
            <a:r>
              <a:rPr lang="es-MX" sz="2600" b="1" dirty="0" err="1">
                <a:solidFill>
                  <a:schemeClr val="tx1"/>
                </a:solidFill>
              </a:rPr>
              <a:t>the</a:t>
            </a:r>
            <a:r>
              <a:rPr lang="es-MX" sz="2600" b="1" dirty="0">
                <a:solidFill>
                  <a:schemeClr val="tx1"/>
                </a:solidFill>
              </a:rPr>
              <a:t> West”, </a:t>
            </a:r>
            <a:r>
              <a:rPr lang="es-MX" sz="2600" dirty="0">
                <a:solidFill>
                  <a:schemeClr val="tx1"/>
                </a:solidFill>
              </a:rPr>
              <a:t>ayudó a los eruditos del Nuevo Testamento a leer e interpretar a Pablo desde el punto de vista de su propio entorno religioso: como alguien que reaccionaba a los problemas de su propia época. Él convence a los intérpretes paulinos de que no lean la experiencia y la retórica de Pablo a través de la óptica de la lucha “introspectiva” de Martín Lutero. Pablo deba ser tratado como alguien que buscaba la justificación de Dios como un pecador desesperado. </a:t>
            </a:r>
          </a:p>
          <a:p>
            <a:pPr algn="ctr"/>
            <a:endParaRPr lang="es-MX" sz="2600" dirty="0">
              <a:solidFill>
                <a:schemeClr val="tx1"/>
              </a:solidFill>
            </a:endParaRPr>
          </a:p>
          <a:p>
            <a:pPr lvl="1"/>
            <a:r>
              <a:rPr lang="es-MX" b="0" i="0" u="none" strike="noStrike" baseline="0" dirty="0" err="1"/>
              <a:t>Nijay</a:t>
            </a:r>
            <a:r>
              <a:rPr lang="es-MX" b="0" i="0" u="none" strike="noStrike" baseline="0" dirty="0"/>
              <a:t> Gupta, </a:t>
            </a:r>
            <a:r>
              <a:rPr lang="es-MX" b="0" i="0" u="sng" strike="noStrike" baseline="0" dirty="0">
                <a:solidFill>
                  <a:srgbClr val="0000FF"/>
                </a:solidFill>
                <a:hlinkClick r:id="rId2"/>
              </a:rPr>
              <a:t>«Pablo»</a:t>
            </a:r>
            <a:r>
              <a:rPr lang="es-MX" b="0" i="0" u="none" strike="noStrike" baseline="0" dirty="0">
                <a:solidFill>
                  <a:srgbClr val="0000FF"/>
                </a:solidFill>
                <a:hlinkClick r:id="rId2"/>
              </a:rPr>
              <a:t>, ed. John D. Barry y Lazarus Wentz, </a:t>
            </a:r>
            <a:r>
              <a:rPr lang="es-MX" b="0" i="1" u="none" strike="noStrike" baseline="0" dirty="0">
                <a:solidFill>
                  <a:srgbClr val="0000FF"/>
                </a:solidFill>
                <a:hlinkClick r:id="rId2"/>
              </a:rPr>
              <a:t>Diccionario Bíblico </a:t>
            </a:r>
            <a:r>
              <a:rPr lang="es-MX" b="0" i="1" u="none" strike="noStrike" baseline="0" dirty="0" err="1">
                <a:solidFill>
                  <a:srgbClr val="0000FF"/>
                </a:solidFill>
                <a:hlinkClick r:id="rId2"/>
              </a:rPr>
              <a:t>Lexham</a:t>
            </a:r>
            <a:r>
              <a:rPr lang="es-MX" b="0" i="0" u="none" strike="noStrike" baseline="0" dirty="0">
                <a:solidFill>
                  <a:srgbClr val="0000FF"/>
                </a:solidFill>
                <a:hlinkClick r:id="rId2"/>
              </a:rPr>
              <a:t> (Bellingham, WA: </a:t>
            </a:r>
            <a:r>
              <a:rPr lang="es-MX" b="0" i="0" u="none" strike="noStrike" baseline="0" dirty="0" err="1">
                <a:solidFill>
                  <a:srgbClr val="0000FF"/>
                </a:solidFill>
                <a:hlinkClick r:id="rId2"/>
              </a:rPr>
              <a:t>Lexham</a:t>
            </a:r>
            <a:r>
              <a:rPr lang="es-MX" b="0" i="0" u="none" strike="noStrike" baseline="0" dirty="0">
                <a:solidFill>
                  <a:srgbClr val="0000FF"/>
                </a:solidFill>
                <a:hlinkClick r:id="rId2"/>
              </a:rPr>
              <a:t> </a:t>
            </a:r>
            <a:r>
              <a:rPr lang="es-MX" b="0" i="0" u="none" strike="noStrike" baseline="0" dirty="0" err="1">
                <a:solidFill>
                  <a:srgbClr val="0000FF"/>
                </a:solidFill>
                <a:hlinkClick r:id="rId2"/>
              </a:rPr>
              <a:t>Press</a:t>
            </a:r>
            <a:r>
              <a:rPr lang="es-MX" b="0" i="0" u="none" strike="noStrike" baseline="0" dirty="0">
                <a:solidFill>
                  <a:srgbClr val="0000FF"/>
                </a:solidFill>
                <a:hlinkClick r:id="rId2"/>
              </a:rPr>
              <a:t>, 2014).</a:t>
            </a:r>
          </a:p>
          <a:p>
            <a:endParaRPr lang="es-MX" dirty="0"/>
          </a:p>
        </p:txBody>
      </p:sp>
      <p:pic>
        <p:nvPicPr>
          <p:cNvPr id="2050" name="Picture 2" descr="Lexham Bible Dictionary - Lexham Press">
            <a:extLst>
              <a:ext uri="{FF2B5EF4-FFF2-40B4-BE49-F238E27FC236}">
                <a16:creationId xmlns:a16="http://schemas.microsoft.com/office/drawing/2014/main" id="{1E09AE94-0F45-67B9-35D3-8336534CC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3509" y="1229931"/>
            <a:ext cx="3646053" cy="547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101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386B0-BDA7-62EE-D201-60949592553C}"/>
              </a:ext>
            </a:extLst>
          </p:cNvPr>
          <p:cNvSpPr>
            <a:spLocks noGrp="1"/>
          </p:cNvSpPr>
          <p:nvPr>
            <p:ph type="title"/>
          </p:nvPr>
        </p:nvSpPr>
        <p:spPr>
          <a:xfrm>
            <a:off x="1051306" y="109728"/>
            <a:ext cx="10515600" cy="987171"/>
          </a:xfrm>
        </p:spPr>
        <p:txBody>
          <a:bodyPr/>
          <a:lstStyle/>
          <a:p>
            <a:pPr algn="ctr"/>
            <a:r>
              <a:rPr lang="es-MX" dirty="0"/>
              <a:t>LA NPP DE SANDERS</a:t>
            </a:r>
          </a:p>
        </p:txBody>
      </p:sp>
      <p:sp>
        <p:nvSpPr>
          <p:cNvPr id="3" name="Marcador de texto 2">
            <a:extLst>
              <a:ext uri="{FF2B5EF4-FFF2-40B4-BE49-F238E27FC236}">
                <a16:creationId xmlns:a16="http://schemas.microsoft.com/office/drawing/2014/main" id="{495CCE43-924D-2A5A-3EE9-DD51F7376A9E}"/>
              </a:ext>
            </a:extLst>
          </p:cNvPr>
          <p:cNvSpPr>
            <a:spLocks noGrp="1"/>
          </p:cNvSpPr>
          <p:nvPr>
            <p:ph type="body" idx="1"/>
          </p:nvPr>
        </p:nvSpPr>
        <p:spPr>
          <a:xfrm>
            <a:off x="310896" y="1225297"/>
            <a:ext cx="7150608" cy="4864354"/>
          </a:xfrm>
        </p:spPr>
        <p:txBody>
          <a:bodyPr>
            <a:normAutofit fontScale="92500"/>
          </a:bodyPr>
          <a:lstStyle/>
          <a:p>
            <a:pPr algn="ctr" rtl="0"/>
            <a:r>
              <a:rPr lang="es-MX" dirty="0">
                <a:solidFill>
                  <a:schemeClr val="tx1"/>
                </a:solidFill>
              </a:rPr>
              <a:t>Las conclusiones de Sanders </a:t>
            </a:r>
            <a:r>
              <a:rPr lang="es-MX" b="1" dirty="0">
                <a:solidFill>
                  <a:schemeClr val="tx1"/>
                </a:solidFill>
              </a:rPr>
              <a:t>afectaron enormemente la erudición neotestamentaria porque provocaron un renovado interés en el judaísmo y en los antecedentes del Nuevo Testamento</a:t>
            </a:r>
            <a:r>
              <a:rPr lang="es-MX" dirty="0">
                <a:solidFill>
                  <a:schemeClr val="tx1"/>
                </a:solidFill>
              </a:rPr>
              <a:t>. Sanders sostenía que los textos del judaísmo primitivo debían ser tratados con más cuidado y mayor agudeza.</a:t>
            </a:r>
          </a:p>
          <a:p>
            <a:pPr algn="ctr" rtl="0"/>
            <a:r>
              <a:rPr lang="es-MX" dirty="0">
                <a:solidFill>
                  <a:schemeClr val="tx1"/>
                </a:solidFill>
              </a:rPr>
              <a:t>También sugería que Pablo no había seguido el modelo del “</a:t>
            </a:r>
            <a:r>
              <a:rPr lang="es-MX" dirty="0" err="1">
                <a:solidFill>
                  <a:schemeClr val="tx1"/>
                </a:solidFill>
              </a:rPr>
              <a:t>nomismo</a:t>
            </a:r>
            <a:r>
              <a:rPr lang="es-MX" dirty="0">
                <a:solidFill>
                  <a:schemeClr val="tx1"/>
                </a:solidFill>
              </a:rPr>
              <a:t> de pacto” después de su encuentro con Cristo, pero esta opinión es menos aceptada. Según Sanders, Pablo estaba tan concentrado en ser partícipe de Cristo que su propio enfoque religioso no podía compararse razonablemente con el “judaísmo común” de su época.</a:t>
            </a:r>
          </a:p>
          <a:p>
            <a:pPr lvl="1"/>
            <a:r>
              <a:rPr lang="es-MX" sz="1200" dirty="0"/>
              <a:t> </a:t>
            </a:r>
          </a:p>
          <a:p>
            <a:r>
              <a:rPr lang="es-MX" sz="1200" b="0" i="0" u="none" strike="noStrike" baseline="0" dirty="0"/>
              <a:t> </a:t>
            </a:r>
            <a:r>
              <a:rPr lang="es-MX" sz="1200" b="0" i="0" u="none" strike="noStrike" baseline="0" dirty="0" err="1"/>
              <a:t>Nijay</a:t>
            </a:r>
            <a:r>
              <a:rPr lang="es-MX" sz="1200" b="0" i="0" u="none" strike="noStrike" baseline="0" dirty="0"/>
              <a:t> Gupta, </a:t>
            </a:r>
            <a:r>
              <a:rPr lang="es-MX" sz="1200" b="0" i="0" u="sng" strike="noStrike" baseline="0" dirty="0">
                <a:solidFill>
                  <a:srgbClr val="0000FF"/>
                </a:solidFill>
                <a:hlinkClick r:id="rId2"/>
              </a:rPr>
              <a:t>«Pablo»</a:t>
            </a:r>
            <a:r>
              <a:rPr lang="es-MX" sz="1200" b="0" i="0" u="none" strike="noStrike" baseline="0" dirty="0">
                <a:solidFill>
                  <a:srgbClr val="0000FF"/>
                </a:solidFill>
                <a:hlinkClick r:id="rId2"/>
              </a:rPr>
              <a:t>, ed. John D. Barry y Lazarus Wentz, </a:t>
            </a:r>
            <a:r>
              <a:rPr lang="es-MX" sz="1200" b="0" i="1" u="none" strike="noStrike" baseline="0" dirty="0">
                <a:solidFill>
                  <a:srgbClr val="0000FF"/>
                </a:solidFill>
                <a:hlinkClick r:id="rId2"/>
              </a:rPr>
              <a:t>Diccionario Bíblico </a:t>
            </a:r>
            <a:r>
              <a:rPr lang="es-MX" sz="1200" b="0" i="1" u="none" strike="noStrike" baseline="0" dirty="0" err="1">
                <a:solidFill>
                  <a:srgbClr val="0000FF"/>
                </a:solidFill>
                <a:hlinkClick r:id="rId2"/>
              </a:rPr>
              <a:t>Lexham</a:t>
            </a:r>
            <a:r>
              <a:rPr lang="es-MX" sz="1200" b="0" i="0" u="none" strike="noStrike" baseline="0" dirty="0">
                <a:solidFill>
                  <a:srgbClr val="0000FF"/>
                </a:solidFill>
                <a:hlinkClick r:id="rId2"/>
              </a:rPr>
              <a:t> (Bellingham, WA: </a:t>
            </a:r>
            <a:r>
              <a:rPr lang="es-MX" sz="1200" b="0" i="0" u="none" strike="noStrike" baseline="0" dirty="0" err="1">
                <a:solidFill>
                  <a:srgbClr val="0000FF"/>
                </a:solidFill>
                <a:hlinkClick r:id="rId2"/>
              </a:rPr>
              <a:t>Lexham</a:t>
            </a:r>
            <a:r>
              <a:rPr lang="es-MX" sz="1200" b="0" i="0" u="none" strike="noStrike" baseline="0" dirty="0">
                <a:solidFill>
                  <a:srgbClr val="0000FF"/>
                </a:solidFill>
                <a:hlinkClick r:id="rId2"/>
              </a:rPr>
              <a:t> </a:t>
            </a:r>
            <a:r>
              <a:rPr lang="es-MX" sz="1200" b="0" i="0" u="none" strike="noStrike" baseline="0" dirty="0" err="1">
                <a:solidFill>
                  <a:srgbClr val="0000FF"/>
                </a:solidFill>
                <a:hlinkClick r:id="rId2"/>
              </a:rPr>
              <a:t>Press</a:t>
            </a:r>
            <a:r>
              <a:rPr lang="es-MX" sz="1200" b="0" i="0" u="none" strike="noStrike" baseline="0" dirty="0">
                <a:solidFill>
                  <a:srgbClr val="0000FF"/>
                </a:solidFill>
                <a:hlinkClick r:id="rId2"/>
              </a:rPr>
              <a:t>, 2014).</a:t>
            </a:r>
          </a:p>
          <a:p>
            <a:endParaRPr lang="es-MX" dirty="0"/>
          </a:p>
        </p:txBody>
      </p:sp>
      <p:pic>
        <p:nvPicPr>
          <p:cNvPr id="4" name="Picture 2" descr="Lexham Bible Dictionary - Lexham Press">
            <a:extLst>
              <a:ext uri="{FF2B5EF4-FFF2-40B4-BE49-F238E27FC236}">
                <a16:creationId xmlns:a16="http://schemas.microsoft.com/office/drawing/2014/main" id="{2B2464AC-F01B-1BB7-027B-0B110808E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853" y="1096899"/>
            <a:ext cx="3646053" cy="547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84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86723B-5E74-C420-E96F-0D7125358A3E}"/>
              </a:ext>
            </a:extLst>
          </p:cNvPr>
          <p:cNvSpPr>
            <a:spLocks noGrp="1"/>
          </p:cNvSpPr>
          <p:nvPr>
            <p:ph type="title"/>
          </p:nvPr>
        </p:nvSpPr>
        <p:spPr>
          <a:xfrm>
            <a:off x="838200" y="192024"/>
            <a:ext cx="10515600" cy="941451"/>
          </a:xfrm>
        </p:spPr>
        <p:txBody>
          <a:bodyPr/>
          <a:lstStyle/>
          <a:p>
            <a:pPr algn="ctr"/>
            <a:r>
              <a:rPr lang="es-MX" dirty="0"/>
              <a:t>EN UN SENTIDO ACADEMICO</a:t>
            </a:r>
          </a:p>
        </p:txBody>
      </p:sp>
      <p:sp>
        <p:nvSpPr>
          <p:cNvPr id="3" name="Marcador de texto 2">
            <a:extLst>
              <a:ext uri="{FF2B5EF4-FFF2-40B4-BE49-F238E27FC236}">
                <a16:creationId xmlns:a16="http://schemas.microsoft.com/office/drawing/2014/main" id="{14CFE4F2-FFB3-0A2A-E7B6-C2E5C479ED16}"/>
              </a:ext>
            </a:extLst>
          </p:cNvPr>
          <p:cNvSpPr>
            <a:spLocks noGrp="1"/>
          </p:cNvSpPr>
          <p:nvPr>
            <p:ph type="body" idx="1"/>
          </p:nvPr>
        </p:nvSpPr>
        <p:spPr>
          <a:xfrm>
            <a:off x="274320" y="1344168"/>
            <a:ext cx="7296912" cy="5239511"/>
          </a:xfrm>
        </p:spPr>
        <p:txBody>
          <a:bodyPr>
            <a:normAutofit lnSpcReduction="10000"/>
          </a:bodyPr>
          <a:lstStyle/>
          <a:p>
            <a:pPr algn="ctr"/>
            <a:r>
              <a:rPr lang="es-MX" sz="2800" dirty="0">
                <a:solidFill>
                  <a:schemeClr val="tx1"/>
                </a:solidFill>
              </a:rPr>
              <a:t>La interpretación bíblica patrística no es, pues, una forma de arqueología literaria que solo interesa a los especialistas. Es un campo de batalla de ideas, en el que está en juego la credibilidad de la tradición cristiana. Retirarse a una especie de fundamentalismo patrístico, en el que todo lo dicho y hecho por los Padres debe ser aceptado como infalible, no es una opción, a pesar de que algo parecido se encuentra ocasionalmente en las Iglesias ortodoxas orientales. Por otro lado, tampoco se puede justificar el rechazo categórico de la tradición patrística</a:t>
            </a:r>
          </a:p>
          <a:p>
            <a:pPr lvl="1"/>
            <a:r>
              <a:rPr lang="es-MX" sz="1100" dirty="0"/>
              <a:t>Gerald Bray, </a:t>
            </a:r>
            <a:r>
              <a:rPr lang="es-MX" sz="1100" dirty="0">
                <a:hlinkClick r:id="rId2"/>
              </a:rPr>
              <a:t>Cómo leían la Biblia los Padres de la Iglesia: Una breve introducción (Bellingham, WA: Editorial Tesoro Bíblico, 2022).</a:t>
            </a:r>
          </a:p>
          <a:p>
            <a:endParaRPr lang="es-MX" dirty="0"/>
          </a:p>
        </p:txBody>
      </p:sp>
      <p:pic>
        <p:nvPicPr>
          <p:cNvPr id="4" name="Picture 2" descr="Cómo leían la Biblia los Padres de la Iglesia">
            <a:extLst>
              <a:ext uri="{FF2B5EF4-FFF2-40B4-BE49-F238E27FC236}">
                <a16:creationId xmlns:a16="http://schemas.microsoft.com/office/drawing/2014/main" id="{01342D0D-10A1-B097-111A-7887E674A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162" y="1133475"/>
            <a:ext cx="3496866" cy="508635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51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4391A-8794-838A-B9CB-DDD0DB7F38DD}"/>
              </a:ext>
            </a:extLst>
          </p:cNvPr>
          <p:cNvSpPr>
            <a:spLocks noGrp="1"/>
          </p:cNvSpPr>
          <p:nvPr>
            <p:ph type="title"/>
          </p:nvPr>
        </p:nvSpPr>
        <p:spPr>
          <a:xfrm>
            <a:off x="936036" y="0"/>
            <a:ext cx="10515600" cy="886402"/>
          </a:xfrm>
        </p:spPr>
        <p:txBody>
          <a:bodyPr>
            <a:normAutofit fontScale="90000"/>
          </a:bodyPr>
          <a:lstStyle/>
          <a:p>
            <a:pPr algn="ctr"/>
            <a:r>
              <a:rPr lang="es-MX" dirty="0"/>
              <a:t>CONSIDERACIÓNES</a:t>
            </a:r>
          </a:p>
        </p:txBody>
      </p:sp>
      <p:sp>
        <p:nvSpPr>
          <p:cNvPr id="3" name="Marcador de texto 2">
            <a:extLst>
              <a:ext uri="{FF2B5EF4-FFF2-40B4-BE49-F238E27FC236}">
                <a16:creationId xmlns:a16="http://schemas.microsoft.com/office/drawing/2014/main" id="{9FE90864-7E2B-5392-465E-2DB10F7075C7}"/>
              </a:ext>
            </a:extLst>
          </p:cNvPr>
          <p:cNvSpPr>
            <a:spLocks noGrp="1"/>
          </p:cNvSpPr>
          <p:nvPr>
            <p:ph type="body" idx="1"/>
          </p:nvPr>
        </p:nvSpPr>
        <p:spPr>
          <a:xfrm>
            <a:off x="265176" y="1289304"/>
            <a:ext cx="6528816" cy="5312664"/>
          </a:xfrm>
        </p:spPr>
        <p:txBody>
          <a:bodyPr>
            <a:normAutofit/>
          </a:bodyPr>
          <a:lstStyle/>
          <a:p>
            <a:pPr algn="ctr"/>
            <a:r>
              <a:rPr lang="es-MX" sz="2800" dirty="0">
                <a:solidFill>
                  <a:schemeClr val="tx1"/>
                </a:solidFill>
              </a:rPr>
              <a:t>Un ansia morbosa por el martirio. Esto es muy evidente en la carta de </a:t>
            </a:r>
            <a:r>
              <a:rPr lang="es-MX" sz="2800" b="1" dirty="0">
                <a:solidFill>
                  <a:schemeClr val="tx1"/>
                </a:solidFill>
              </a:rPr>
              <a:t>Ignacio a los romanos</a:t>
            </a:r>
            <a:r>
              <a:rPr lang="es-MX" sz="2800" dirty="0">
                <a:solidFill>
                  <a:schemeClr val="tx1"/>
                </a:solidFill>
              </a:rPr>
              <a:t>. (…) Esta actitud de buscar con ansia el martirio, de glorificar el sufrimiento, y lo que entendían que significaba el alcanzar la presencia de Cristo, </a:t>
            </a:r>
            <a:r>
              <a:rPr lang="es-MX" sz="2800" b="1" dirty="0">
                <a:solidFill>
                  <a:schemeClr val="tx1"/>
                </a:solidFill>
              </a:rPr>
              <a:t>fue adoptado por muchos cristianos durante las persecuciones que ocurrieron más tarde.</a:t>
            </a:r>
          </a:p>
          <a:p>
            <a:pPr lvl="1"/>
            <a:endParaRPr lang="es-MX" b="1" i="0" u="none" strike="noStrike" baseline="0" dirty="0"/>
          </a:p>
          <a:p>
            <a:pPr lvl="1"/>
            <a:endParaRPr lang="es-MX" dirty="0"/>
          </a:p>
          <a:p>
            <a:pPr lvl="1"/>
            <a:r>
              <a:rPr lang="es-MX" b="0" i="0" u="none" strike="noStrike" baseline="0" dirty="0"/>
              <a:t>Harry R. </a:t>
            </a:r>
            <a:r>
              <a:rPr lang="es-MX" b="0" i="0" u="none" strike="noStrike" baseline="0" dirty="0" err="1"/>
              <a:t>Boer</a:t>
            </a:r>
            <a:r>
              <a:rPr lang="es-MX" b="0" i="0" u="none" strike="noStrike" baseline="0" dirty="0"/>
              <a:t>, </a:t>
            </a:r>
            <a:r>
              <a:rPr lang="es-MX" b="0" i="1" u="sng" strike="noStrike" baseline="0" dirty="0">
                <a:solidFill>
                  <a:srgbClr val="0000FF"/>
                </a:solidFill>
                <a:hlinkClick r:id="rId2"/>
              </a:rPr>
              <a:t>Historia de la Iglesia primitiva (A.D. 1–787)</a:t>
            </a:r>
            <a:r>
              <a:rPr lang="es-MX" b="0" i="0" u="none" strike="noStrike" baseline="0" dirty="0">
                <a:solidFill>
                  <a:srgbClr val="0000FF"/>
                </a:solidFill>
                <a:hlinkClick r:id="rId2"/>
              </a:rPr>
              <a:t> (Miami, FL: Editorial </a:t>
            </a:r>
            <a:r>
              <a:rPr lang="es-MX" b="0" i="0" u="none" strike="noStrike" baseline="0" dirty="0" err="1">
                <a:solidFill>
                  <a:srgbClr val="0000FF"/>
                </a:solidFill>
                <a:hlinkClick r:id="rId2"/>
              </a:rPr>
              <a:t>Unilit</a:t>
            </a:r>
            <a:r>
              <a:rPr lang="es-MX" b="0" i="0" u="none" strike="noStrike" baseline="0" dirty="0">
                <a:solidFill>
                  <a:srgbClr val="0000FF"/>
                </a:solidFill>
                <a:hlinkClick r:id="rId2"/>
              </a:rPr>
              <a:t>, 2001), 54.</a:t>
            </a:r>
          </a:p>
          <a:p>
            <a:endParaRPr lang="es-MX" dirty="0"/>
          </a:p>
        </p:txBody>
      </p:sp>
      <p:sp>
        <p:nvSpPr>
          <p:cNvPr id="4" name="AutoShape 2">
            <a:extLst>
              <a:ext uri="{FF2B5EF4-FFF2-40B4-BE49-F238E27FC236}">
                <a16:creationId xmlns:a16="http://schemas.microsoft.com/office/drawing/2014/main" id="{5A2EE0A8-92CF-ACED-9420-4EBC4FFD93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a:extLst>
              <a:ext uri="{FF2B5EF4-FFF2-40B4-BE49-F238E27FC236}">
                <a16:creationId xmlns:a16="http://schemas.microsoft.com/office/drawing/2014/main" id="{9BA17E2F-48D8-FEDB-3068-F5A5C3600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418" y="920233"/>
            <a:ext cx="3776218" cy="5809566"/>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183994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4391A-8794-838A-B9CB-DDD0DB7F38DD}"/>
              </a:ext>
            </a:extLst>
          </p:cNvPr>
          <p:cNvSpPr>
            <a:spLocks noGrp="1"/>
          </p:cNvSpPr>
          <p:nvPr>
            <p:ph type="title"/>
          </p:nvPr>
        </p:nvSpPr>
        <p:spPr>
          <a:xfrm>
            <a:off x="936036" y="0"/>
            <a:ext cx="10515600" cy="886402"/>
          </a:xfrm>
        </p:spPr>
        <p:txBody>
          <a:bodyPr>
            <a:normAutofit fontScale="90000"/>
          </a:bodyPr>
          <a:lstStyle/>
          <a:p>
            <a:pPr algn="ctr"/>
            <a:r>
              <a:rPr lang="es-MX" dirty="0"/>
              <a:t>CONSIDERACIÓNES</a:t>
            </a:r>
          </a:p>
        </p:txBody>
      </p:sp>
      <p:sp>
        <p:nvSpPr>
          <p:cNvPr id="3" name="Marcador de texto 2">
            <a:extLst>
              <a:ext uri="{FF2B5EF4-FFF2-40B4-BE49-F238E27FC236}">
                <a16:creationId xmlns:a16="http://schemas.microsoft.com/office/drawing/2014/main" id="{9FE90864-7E2B-5392-465E-2DB10F7075C7}"/>
              </a:ext>
            </a:extLst>
          </p:cNvPr>
          <p:cNvSpPr>
            <a:spLocks noGrp="1"/>
          </p:cNvSpPr>
          <p:nvPr>
            <p:ph type="body" idx="1"/>
          </p:nvPr>
        </p:nvSpPr>
        <p:spPr>
          <a:xfrm>
            <a:off x="265176" y="1289304"/>
            <a:ext cx="6528816" cy="5312664"/>
          </a:xfrm>
        </p:spPr>
        <p:txBody>
          <a:bodyPr>
            <a:normAutofit/>
          </a:bodyPr>
          <a:lstStyle/>
          <a:p>
            <a:pPr algn="ctr"/>
            <a:r>
              <a:rPr lang="es-MX" sz="2600" dirty="0">
                <a:solidFill>
                  <a:schemeClr val="tx1"/>
                </a:solidFill>
              </a:rPr>
              <a:t>Las enseñanzas de Hermas en </a:t>
            </a:r>
            <a:r>
              <a:rPr lang="es-MX" sz="2600" b="1" dirty="0">
                <a:solidFill>
                  <a:schemeClr val="tx1"/>
                </a:solidFill>
              </a:rPr>
              <a:t>El Pastor</a:t>
            </a:r>
            <a:r>
              <a:rPr lang="es-MX" sz="2600" dirty="0">
                <a:solidFill>
                  <a:schemeClr val="tx1"/>
                </a:solidFill>
              </a:rPr>
              <a:t> sobre el bautismo. Después del bautismo no se permite pecado. Como resultado de esta enseñanza de Hermas, muchos creyentes de la iglesia primitiva </a:t>
            </a:r>
            <a:r>
              <a:rPr lang="es-MX" sz="2600" b="1" dirty="0">
                <a:solidFill>
                  <a:schemeClr val="tx1"/>
                </a:solidFill>
              </a:rPr>
              <a:t>rehusaban bautizarse hasta muy tarde en la vida</a:t>
            </a:r>
            <a:r>
              <a:rPr lang="es-MX" sz="2600" dirty="0">
                <a:solidFill>
                  <a:schemeClr val="tx1"/>
                </a:solidFill>
              </a:rPr>
              <a:t> o hasta cuando ya estaban en su lecho de muerte. El ejemplo más notable de esta práctica fue el bautismo tardío del emperador Constantino</a:t>
            </a:r>
          </a:p>
          <a:p>
            <a:pPr lvl="1"/>
            <a:r>
              <a:rPr lang="en-US" dirty="0"/>
              <a:t> </a:t>
            </a:r>
            <a:endParaRPr lang="es-MX" b="1" i="0" u="none" strike="noStrike" baseline="0" dirty="0"/>
          </a:p>
          <a:p>
            <a:pPr lvl="1"/>
            <a:endParaRPr lang="es-MX" dirty="0"/>
          </a:p>
          <a:p>
            <a:pPr lvl="1"/>
            <a:r>
              <a:rPr lang="es-MX" b="0" i="0" u="none" strike="noStrike" baseline="0" dirty="0"/>
              <a:t>Harry R. </a:t>
            </a:r>
            <a:r>
              <a:rPr lang="es-MX" b="0" i="0" u="none" strike="noStrike" baseline="0" dirty="0" err="1"/>
              <a:t>Boer</a:t>
            </a:r>
            <a:r>
              <a:rPr lang="es-MX" b="0" i="0" u="none" strike="noStrike" baseline="0" dirty="0"/>
              <a:t>, </a:t>
            </a:r>
            <a:r>
              <a:rPr lang="es-MX" b="0" i="1" u="sng" strike="noStrike" baseline="0" dirty="0">
                <a:solidFill>
                  <a:srgbClr val="0000FF"/>
                </a:solidFill>
                <a:hlinkClick r:id="rId2"/>
              </a:rPr>
              <a:t>Historia de la Iglesia primitiva (A.D. 1–787)</a:t>
            </a:r>
            <a:r>
              <a:rPr lang="es-MX" b="0" i="0" u="none" strike="noStrike" baseline="0" dirty="0">
                <a:solidFill>
                  <a:srgbClr val="0000FF"/>
                </a:solidFill>
                <a:hlinkClick r:id="rId2"/>
              </a:rPr>
              <a:t> (Miami, FL: Editorial </a:t>
            </a:r>
            <a:r>
              <a:rPr lang="es-MX" b="0" i="0" u="none" strike="noStrike" baseline="0" dirty="0" err="1">
                <a:solidFill>
                  <a:srgbClr val="0000FF"/>
                </a:solidFill>
                <a:hlinkClick r:id="rId2"/>
              </a:rPr>
              <a:t>Unilit</a:t>
            </a:r>
            <a:r>
              <a:rPr lang="es-MX" b="0" i="0" u="none" strike="noStrike" baseline="0" dirty="0">
                <a:solidFill>
                  <a:srgbClr val="0000FF"/>
                </a:solidFill>
                <a:hlinkClick r:id="rId2"/>
              </a:rPr>
              <a:t>, 2001), 54.</a:t>
            </a:r>
          </a:p>
          <a:p>
            <a:endParaRPr lang="es-MX" dirty="0"/>
          </a:p>
        </p:txBody>
      </p:sp>
      <p:sp>
        <p:nvSpPr>
          <p:cNvPr id="4" name="AutoShape 2">
            <a:extLst>
              <a:ext uri="{FF2B5EF4-FFF2-40B4-BE49-F238E27FC236}">
                <a16:creationId xmlns:a16="http://schemas.microsoft.com/office/drawing/2014/main" id="{5A2EE0A8-92CF-ACED-9420-4EBC4FFD93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a:extLst>
              <a:ext uri="{FF2B5EF4-FFF2-40B4-BE49-F238E27FC236}">
                <a16:creationId xmlns:a16="http://schemas.microsoft.com/office/drawing/2014/main" id="{9BA17E2F-48D8-FEDB-3068-F5A5C3600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418" y="920233"/>
            <a:ext cx="3776218" cy="5809566"/>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334597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4391A-8794-838A-B9CB-DDD0DB7F38DD}"/>
              </a:ext>
            </a:extLst>
          </p:cNvPr>
          <p:cNvSpPr>
            <a:spLocks noGrp="1"/>
          </p:cNvSpPr>
          <p:nvPr>
            <p:ph type="title"/>
          </p:nvPr>
        </p:nvSpPr>
        <p:spPr>
          <a:xfrm>
            <a:off x="936036" y="0"/>
            <a:ext cx="10515600" cy="886402"/>
          </a:xfrm>
        </p:spPr>
        <p:txBody>
          <a:bodyPr>
            <a:normAutofit fontScale="90000"/>
          </a:bodyPr>
          <a:lstStyle/>
          <a:p>
            <a:pPr algn="ctr"/>
            <a:r>
              <a:rPr lang="es-MX" dirty="0"/>
              <a:t>CONSIDERACIÓNES</a:t>
            </a:r>
          </a:p>
        </p:txBody>
      </p:sp>
      <p:sp>
        <p:nvSpPr>
          <p:cNvPr id="3" name="Marcador de texto 2">
            <a:extLst>
              <a:ext uri="{FF2B5EF4-FFF2-40B4-BE49-F238E27FC236}">
                <a16:creationId xmlns:a16="http://schemas.microsoft.com/office/drawing/2014/main" id="{9FE90864-7E2B-5392-465E-2DB10F7075C7}"/>
              </a:ext>
            </a:extLst>
          </p:cNvPr>
          <p:cNvSpPr>
            <a:spLocks noGrp="1"/>
          </p:cNvSpPr>
          <p:nvPr>
            <p:ph type="body" idx="1"/>
          </p:nvPr>
        </p:nvSpPr>
        <p:spPr>
          <a:xfrm>
            <a:off x="265176" y="1078992"/>
            <a:ext cx="6528816" cy="5312664"/>
          </a:xfrm>
        </p:spPr>
        <p:txBody>
          <a:bodyPr>
            <a:normAutofit fontScale="92500"/>
          </a:bodyPr>
          <a:lstStyle/>
          <a:p>
            <a:pPr algn="ctr"/>
            <a:r>
              <a:rPr lang="es-MX" sz="2800" dirty="0">
                <a:solidFill>
                  <a:schemeClr val="tx1"/>
                </a:solidFill>
              </a:rPr>
              <a:t>Un énfasis incorrecto sobre las buenas obras. La opinión de Hermas sobre el bautismo emanaba de la creencia de que los pecados cometidos antes del bautismo eran debidos a la ignorancia. Por lo tanto, podían ser perdonados. Desde ese momento el creyente </a:t>
            </a:r>
            <a:r>
              <a:rPr lang="es-MX" sz="2800" b="1" dirty="0">
                <a:solidFill>
                  <a:schemeClr val="tx1"/>
                </a:solidFill>
              </a:rPr>
              <a:t>tenía que conservar su salvación obedeciendo la ley de Dios. Todos los padres apostólicos asignan un énfasis extremado a la observancia de la ley y las buenas obras</a:t>
            </a:r>
          </a:p>
          <a:p>
            <a:pPr lvl="1"/>
            <a:r>
              <a:rPr lang="en-US" dirty="0"/>
              <a:t>  </a:t>
            </a:r>
            <a:endParaRPr lang="es-MX" b="1" i="0" u="none" strike="noStrike" baseline="0" dirty="0"/>
          </a:p>
          <a:p>
            <a:pPr lvl="1"/>
            <a:endParaRPr lang="es-MX" dirty="0"/>
          </a:p>
          <a:p>
            <a:pPr lvl="1"/>
            <a:r>
              <a:rPr lang="es-MX" b="0" i="0" u="none" strike="noStrike" baseline="0" dirty="0"/>
              <a:t>Harry R. </a:t>
            </a:r>
            <a:r>
              <a:rPr lang="es-MX" b="0" i="0" u="none" strike="noStrike" baseline="0" dirty="0" err="1"/>
              <a:t>Boer</a:t>
            </a:r>
            <a:r>
              <a:rPr lang="es-MX" b="0" i="0" u="none" strike="noStrike" baseline="0" dirty="0"/>
              <a:t>, </a:t>
            </a:r>
            <a:r>
              <a:rPr lang="es-MX" b="0" i="1" u="sng" strike="noStrike" baseline="0" dirty="0">
                <a:solidFill>
                  <a:srgbClr val="0000FF"/>
                </a:solidFill>
                <a:hlinkClick r:id="rId2"/>
              </a:rPr>
              <a:t>Historia de la Iglesia primitiva (A.D. 1–787)</a:t>
            </a:r>
            <a:r>
              <a:rPr lang="es-MX" b="0" i="0" u="none" strike="noStrike" baseline="0" dirty="0">
                <a:solidFill>
                  <a:srgbClr val="0000FF"/>
                </a:solidFill>
                <a:hlinkClick r:id="rId2"/>
              </a:rPr>
              <a:t> (Miami, FL: Editorial </a:t>
            </a:r>
            <a:r>
              <a:rPr lang="es-MX" b="0" i="0" u="none" strike="noStrike" baseline="0" dirty="0" err="1">
                <a:solidFill>
                  <a:srgbClr val="0000FF"/>
                </a:solidFill>
                <a:hlinkClick r:id="rId2"/>
              </a:rPr>
              <a:t>Unilit</a:t>
            </a:r>
            <a:r>
              <a:rPr lang="es-MX" b="0" i="0" u="none" strike="noStrike" baseline="0" dirty="0">
                <a:solidFill>
                  <a:srgbClr val="0000FF"/>
                </a:solidFill>
                <a:hlinkClick r:id="rId2"/>
              </a:rPr>
              <a:t>, 2001), 54.</a:t>
            </a:r>
          </a:p>
          <a:p>
            <a:endParaRPr lang="es-MX" dirty="0"/>
          </a:p>
        </p:txBody>
      </p:sp>
      <p:sp>
        <p:nvSpPr>
          <p:cNvPr id="4" name="AutoShape 2">
            <a:extLst>
              <a:ext uri="{FF2B5EF4-FFF2-40B4-BE49-F238E27FC236}">
                <a16:creationId xmlns:a16="http://schemas.microsoft.com/office/drawing/2014/main" id="{5A2EE0A8-92CF-ACED-9420-4EBC4FFD93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a:extLst>
              <a:ext uri="{FF2B5EF4-FFF2-40B4-BE49-F238E27FC236}">
                <a16:creationId xmlns:a16="http://schemas.microsoft.com/office/drawing/2014/main" id="{9BA17E2F-48D8-FEDB-3068-F5A5C3600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418" y="920233"/>
            <a:ext cx="3776218" cy="5809566"/>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235094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4391A-8794-838A-B9CB-DDD0DB7F38DD}"/>
              </a:ext>
            </a:extLst>
          </p:cNvPr>
          <p:cNvSpPr>
            <a:spLocks noGrp="1"/>
          </p:cNvSpPr>
          <p:nvPr>
            <p:ph type="title"/>
          </p:nvPr>
        </p:nvSpPr>
        <p:spPr>
          <a:xfrm>
            <a:off x="936036" y="0"/>
            <a:ext cx="10515600" cy="886402"/>
          </a:xfrm>
        </p:spPr>
        <p:txBody>
          <a:bodyPr>
            <a:normAutofit fontScale="90000"/>
          </a:bodyPr>
          <a:lstStyle/>
          <a:p>
            <a:pPr algn="ctr"/>
            <a:r>
              <a:rPr lang="es-MX" dirty="0"/>
              <a:t>CONSIDERACIÓNES</a:t>
            </a:r>
          </a:p>
        </p:txBody>
      </p:sp>
      <p:sp>
        <p:nvSpPr>
          <p:cNvPr id="3" name="Marcador de texto 2">
            <a:extLst>
              <a:ext uri="{FF2B5EF4-FFF2-40B4-BE49-F238E27FC236}">
                <a16:creationId xmlns:a16="http://schemas.microsoft.com/office/drawing/2014/main" id="{9FE90864-7E2B-5392-465E-2DB10F7075C7}"/>
              </a:ext>
            </a:extLst>
          </p:cNvPr>
          <p:cNvSpPr>
            <a:spLocks noGrp="1"/>
          </p:cNvSpPr>
          <p:nvPr>
            <p:ph type="body" idx="1"/>
          </p:nvPr>
        </p:nvSpPr>
        <p:spPr>
          <a:xfrm>
            <a:off x="265176" y="1078992"/>
            <a:ext cx="6528816" cy="5312664"/>
          </a:xfrm>
        </p:spPr>
        <p:txBody>
          <a:bodyPr>
            <a:normAutofit/>
          </a:bodyPr>
          <a:lstStyle/>
          <a:p>
            <a:pPr algn="ctr"/>
            <a:r>
              <a:rPr lang="es-MX" dirty="0">
                <a:solidFill>
                  <a:schemeClr val="tx1"/>
                </a:solidFill>
              </a:rPr>
              <a:t>La alegoría desmedida. Bernabé, por ejemplo, hizo decir al Antiguo Testamento muchas cosas que nunca pasaron por la mente de Moisés y los profetas que hablaron en nombre de Dios. Bernabé tenía la intención de servir a Cristo, pero la forma en que lo hizo no es para ser imitada. Aquí también conviene escuchar a Pablo: «Procura con diligencia presentarte a Dios aprobado, como obrero que no tiene de qué avergonzarse, que usa bien la palabra de verdad» (2 Tim 2:15) </a:t>
            </a:r>
          </a:p>
          <a:p>
            <a:pPr lvl="1"/>
            <a:r>
              <a:rPr lang="en-US" dirty="0"/>
              <a:t>   </a:t>
            </a:r>
            <a:endParaRPr lang="es-MX" b="1" i="0" u="none" strike="noStrike" baseline="0" dirty="0"/>
          </a:p>
          <a:p>
            <a:pPr lvl="1"/>
            <a:endParaRPr lang="es-MX" dirty="0"/>
          </a:p>
          <a:p>
            <a:pPr lvl="1"/>
            <a:r>
              <a:rPr lang="es-MX" sz="1600" b="0" i="0" u="none" strike="noStrike" baseline="0" dirty="0"/>
              <a:t>Harry R. </a:t>
            </a:r>
            <a:r>
              <a:rPr lang="es-MX" sz="1600" b="0" i="0" u="none" strike="noStrike" baseline="0" dirty="0" err="1"/>
              <a:t>Boer</a:t>
            </a:r>
            <a:r>
              <a:rPr lang="es-MX" sz="1600" b="0" i="0" u="none" strike="noStrike" baseline="0" dirty="0"/>
              <a:t>, </a:t>
            </a:r>
            <a:r>
              <a:rPr lang="es-MX" sz="1600" b="0" i="1" u="sng" strike="noStrike" baseline="0" dirty="0">
                <a:solidFill>
                  <a:srgbClr val="0000FF"/>
                </a:solidFill>
                <a:hlinkClick r:id="rId2"/>
              </a:rPr>
              <a:t>Historia de la Iglesia primitiva (A.D. 1–787)</a:t>
            </a:r>
            <a:r>
              <a:rPr lang="es-MX" sz="1600" b="0" i="0" u="none" strike="noStrike" baseline="0" dirty="0">
                <a:solidFill>
                  <a:srgbClr val="0000FF"/>
                </a:solidFill>
                <a:hlinkClick r:id="rId2"/>
              </a:rPr>
              <a:t> (Miami, FL: Editorial </a:t>
            </a:r>
            <a:r>
              <a:rPr lang="es-MX" sz="1600" b="0" i="0" u="none" strike="noStrike" baseline="0" dirty="0" err="1">
                <a:solidFill>
                  <a:srgbClr val="0000FF"/>
                </a:solidFill>
                <a:hlinkClick r:id="rId2"/>
              </a:rPr>
              <a:t>Unilit</a:t>
            </a:r>
            <a:r>
              <a:rPr lang="es-MX" sz="1600" b="0" i="0" u="none" strike="noStrike" baseline="0" dirty="0">
                <a:solidFill>
                  <a:srgbClr val="0000FF"/>
                </a:solidFill>
                <a:hlinkClick r:id="rId2"/>
              </a:rPr>
              <a:t>, 2001), 54.</a:t>
            </a:r>
          </a:p>
          <a:p>
            <a:endParaRPr lang="es-MX" dirty="0"/>
          </a:p>
        </p:txBody>
      </p:sp>
      <p:sp>
        <p:nvSpPr>
          <p:cNvPr id="4" name="AutoShape 2">
            <a:extLst>
              <a:ext uri="{FF2B5EF4-FFF2-40B4-BE49-F238E27FC236}">
                <a16:creationId xmlns:a16="http://schemas.microsoft.com/office/drawing/2014/main" id="{5A2EE0A8-92CF-ACED-9420-4EBC4FFD93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a:extLst>
              <a:ext uri="{FF2B5EF4-FFF2-40B4-BE49-F238E27FC236}">
                <a16:creationId xmlns:a16="http://schemas.microsoft.com/office/drawing/2014/main" id="{9BA17E2F-48D8-FEDB-3068-F5A5C3600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418" y="920233"/>
            <a:ext cx="3776218" cy="5809566"/>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386620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5" name="Rectangle 26634">
            <a:extLst>
              <a:ext uri="{FF2B5EF4-FFF2-40B4-BE49-F238E27FC236}">
                <a16:creationId xmlns:a16="http://schemas.microsoft.com/office/drawing/2014/main" id="{439BCA50-5C8B-4034-853C-B2917664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37" name="Group 26636">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638" name="Rectangle 26637">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9" name="Rectangle 26638">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65A3AD8C-B961-2B41-4BD5-28E0A2BFD345}"/>
              </a:ext>
            </a:extLst>
          </p:cNvPr>
          <p:cNvSpPr>
            <a:spLocks noGrp="1"/>
          </p:cNvSpPr>
          <p:nvPr>
            <p:ph type="title"/>
          </p:nvPr>
        </p:nvSpPr>
        <p:spPr>
          <a:xfrm>
            <a:off x="3575941" y="548661"/>
            <a:ext cx="5257798" cy="726224"/>
          </a:xfrm>
        </p:spPr>
        <p:txBody>
          <a:bodyPr vert="horz" wrap="square" lIns="91440" tIns="45720" rIns="91440" bIns="45720" rtlCol="0" anchor="ctr">
            <a:normAutofit/>
          </a:bodyPr>
          <a:lstStyle/>
          <a:p>
            <a:pPr algn="ctr"/>
            <a:r>
              <a:rPr lang="en-US" sz="3200" kern="1200">
                <a:solidFill>
                  <a:schemeClr val="tx1"/>
                </a:solidFill>
                <a:latin typeface="+mj-lt"/>
                <a:ea typeface="+mj-ea"/>
                <a:cs typeface="+mj-cs"/>
              </a:rPr>
              <a:t>PALEORTODOXIA</a:t>
            </a:r>
            <a:endParaRPr lang="en-US" sz="3200" kern="1200" dirty="0">
              <a:solidFill>
                <a:schemeClr val="tx1"/>
              </a:solidFill>
              <a:latin typeface="+mj-lt"/>
              <a:ea typeface="+mj-ea"/>
              <a:cs typeface="+mj-cs"/>
            </a:endParaRPr>
          </a:p>
        </p:txBody>
      </p:sp>
      <p:pic>
        <p:nvPicPr>
          <p:cNvPr id="26626" name="Picture 2" descr="The Rebirth of Orthodoxy: Signs of New Life in Christianity">
            <a:extLst>
              <a:ext uri="{FF2B5EF4-FFF2-40B4-BE49-F238E27FC236}">
                <a16:creationId xmlns:a16="http://schemas.microsoft.com/office/drawing/2014/main" id="{45402341-C93D-2C28-9327-3F097E07FA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5684"/>
          <a:stretch/>
        </p:blipFill>
        <p:spPr bwMode="auto">
          <a:xfrm>
            <a:off x="550863" y="1557339"/>
            <a:ext cx="3589750" cy="47520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26628" name="Picture 4" descr="Theological Retrieval for Evangelicals: Why We Need Our Past to Have a  Future">
            <a:extLst>
              <a:ext uri="{FF2B5EF4-FFF2-40B4-BE49-F238E27FC236}">
                <a16:creationId xmlns:a16="http://schemas.microsoft.com/office/drawing/2014/main" id="{C1AB68FD-C892-EA14-2431-96BEC408CB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097" r="1" b="1"/>
          <a:stretch/>
        </p:blipFill>
        <p:spPr bwMode="auto">
          <a:xfrm>
            <a:off x="4322198" y="1557339"/>
            <a:ext cx="3567884" cy="47520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26630" name="Picture 6" descr="Reading Scripture with the Church Fathers">
            <a:extLst>
              <a:ext uri="{FF2B5EF4-FFF2-40B4-BE49-F238E27FC236}">
                <a16:creationId xmlns:a16="http://schemas.microsoft.com/office/drawing/2014/main" id="{564742D6-147C-C5F5-6AC1-A984900BC7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10" r="2" b="8182"/>
          <a:stretch/>
        </p:blipFill>
        <p:spPr bwMode="auto">
          <a:xfrm>
            <a:off x="8070082" y="1557339"/>
            <a:ext cx="3567600" cy="47520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43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DEC85-D416-BD8D-AB7B-0188086041A7}"/>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5AB1D6A4-54EE-C30E-3C31-A0C581086288}"/>
              </a:ext>
            </a:extLst>
          </p:cNvPr>
          <p:cNvSpPr>
            <a:spLocks noGrp="1"/>
          </p:cNvSpPr>
          <p:nvPr>
            <p:ph type="body" idx="1"/>
          </p:nvPr>
        </p:nvSpPr>
        <p:spPr/>
        <p:txBody>
          <a:bodyPr/>
          <a:lstStyle/>
          <a:p>
            <a:endParaRPr lang="es-MX"/>
          </a:p>
        </p:txBody>
      </p:sp>
      <p:pic>
        <p:nvPicPr>
          <p:cNvPr id="5" name="Imagen 4">
            <a:extLst>
              <a:ext uri="{FF2B5EF4-FFF2-40B4-BE49-F238E27FC236}">
                <a16:creationId xmlns:a16="http://schemas.microsoft.com/office/drawing/2014/main" id="{0E27E582-367B-5F09-8346-F51DAEFAC755}"/>
              </a:ext>
            </a:extLst>
          </p:cNvPr>
          <p:cNvPicPr>
            <a:picLocks noChangeAspect="1"/>
          </p:cNvPicPr>
          <p:nvPr/>
        </p:nvPicPr>
        <p:blipFill>
          <a:blip r:embed="rId2"/>
          <a:stretch>
            <a:fillRect/>
          </a:stretch>
        </p:blipFill>
        <p:spPr>
          <a:xfrm>
            <a:off x="0" y="0"/>
            <a:ext cx="12191999" cy="6696364"/>
          </a:xfrm>
          <a:prstGeom prst="rect">
            <a:avLst/>
          </a:prstGeom>
        </p:spPr>
      </p:pic>
      <p:sp>
        <p:nvSpPr>
          <p:cNvPr id="6" name="Flecha: a la derecha 5">
            <a:extLst>
              <a:ext uri="{FF2B5EF4-FFF2-40B4-BE49-F238E27FC236}">
                <a16:creationId xmlns:a16="http://schemas.microsoft.com/office/drawing/2014/main" id="{5809BA07-1FBC-4783-2128-AFD67D3000F7}"/>
              </a:ext>
            </a:extLst>
          </p:cNvPr>
          <p:cNvSpPr/>
          <p:nvPr/>
        </p:nvSpPr>
        <p:spPr>
          <a:xfrm rot="5400000">
            <a:off x="10488168" y="2715768"/>
            <a:ext cx="2112264" cy="59436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09912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5B7E9-87A6-BB12-368F-4D75E9F7EBFD}"/>
              </a:ext>
            </a:extLst>
          </p:cNvPr>
          <p:cNvSpPr>
            <a:spLocks noGrp="1"/>
          </p:cNvSpPr>
          <p:nvPr>
            <p:ph type="title"/>
          </p:nvPr>
        </p:nvSpPr>
        <p:spPr>
          <a:xfrm>
            <a:off x="1907921" y="246888"/>
            <a:ext cx="8376158" cy="685419"/>
          </a:xfrm>
        </p:spPr>
        <p:txBody>
          <a:bodyPr>
            <a:normAutofit fontScale="90000"/>
          </a:bodyPr>
          <a:lstStyle/>
          <a:p>
            <a:pPr algn="ctr"/>
            <a:r>
              <a:rPr lang="es-MX" dirty="0"/>
              <a:t>¿Cómo interpretar el texto? </a:t>
            </a:r>
          </a:p>
        </p:txBody>
      </p:sp>
      <p:sp>
        <p:nvSpPr>
          <p:cNvPr id="3" name="Marcador de texto 2">
            <a:extLst>
              <a:ext uri="{FF2B5EF4-FFF2-40B4-BE49-F238E27FC236}">
                <a16:creationId xmlns:a16="http://schemas.microsoft.com/office/drawing/2014/main" id="{5224B854-983D-CDC9-BD1E-CFA28587682D}"/>
              </a:ext>
            </a:extLst>
          </p:cNvPr>
          <p:cNvSpPr>
            <a:spLocks noGrp="1"/>
          </p:cNvSpPr>
          <p:nvPr>
            <p:ph type="body" idx="1"/>
          </p:nvPr>
        </p:nvSpPr>
        <p:spPr>
          <a:xfrm>
            <a:off x="173736" y="1271428"/>
            <a:ext cx="6309360" cy="5157344"/>
          </a:xfrm>
        </p:spPr>
        <p:txBody>
          <a:bodyPr>
            <a:normAutofit lnSpcReduction="10000"/>
          </a:bodyPr>
          <a:lstStyle/>
          <a:p>
            <a:pPr algn="ctr"/>
            <a:r>
              <a:rPr lang="es-MX" sz="2900" dirty="0">
                <a:solidFill>
                  <a:schemeClr val="tx1"/>
                </a:solidFill>
              </a:rPr>
              <a:t>La norma, por supuesto, es que </a:t>
            </a:r>
            <a:r>
              <a:rPr lang="es-MX" sz="2900" b="1" dirty="0">
                <a:solidFill>
                  <a:schemeClr val="tx1"/>
                </a:solidFill>
              </a:rPr>
              <a:t>la interpretación debe ser fiel al original, a las posibilidades de comprensión y aplicación justificadas por el texto en cuestión</a:t>
            </a:r>
            <a:r>
              <a:rPr lang="es-MX" sz="2900" dirty="0">
                <a:solidFill>
                  <a:schemeClr val="tx1"/>
                </a:solidFill>
              </a:rPr>
              <a:t>. Las interpretaciones no deberían buscar la máxima literalidad, ya que algunos textos claramente demandan interpretaciones no literales (por ejemplo, la alegoría de Agar y Sara en Gálatas 4:21–31).</a:t>
            </a:r>
          </a:p>
          <a:p>
            <a:pPr algn="ctr"/>
            <a:endParaRPr lang="es-MX" sz="2900" dirty="0">
              <a:solidFill>
                <a:schemeClr val="tx1"/>
              </a:solidFill>
            </a:endParaRPr>
          </a:p>
          <a:p>
            <a:pPr lvl="1"/>
            <a:r>
              <a:rPr lang="es-MX" sz="1600" b="0" i="0" u="none" strike="noStrike" baseline="0" dirty="0"/>
              <a:t>John </a:t>
            </a:r>
            <a:r>
              <a:rPr lang="es-MX" sz="1600" b="0" i="0" u="none" strike="noStrike" baseline="0" dirty="0" err="1"/>
              <a:t>Frame</a:t>
            </a:r>
            <a:r>
              <a:rPr lang="es-MX" sz="1600" b="0" i="0" u="none" strike="noStrike" baseline="0" dirty="0"/>
              <a:t>, </a:t>
            </a:r>
            <a:r>
              <a:rPr lang="es-MX" sz="1600" b="0" i="0" u="sng" strike="noStrike" baseline="0" dirty="0">
                <a:solidFill>
                  <a:srgbClr val="0000FF"/>
                </a:solidFill>
                <a:hlinkClick r:id="rId2"/>
              </a:rPr>
              <a:t>«Interpretación bíblica»</a:t>
            </a:r>
            <a:r>
              <a:rPr lang="es-MX" sz="1600" b="0" i="0" u="none" strike="noStrike" baseline="0" dirty="0">
                <a:solidFill>
                  <a:srgbClr val="0000FF"/>
                </a:solidFill>
                <a:hlinkClick r:id="rId2"/>
              </a:rPr>
              <a:t>, en </a:t>
            </a:r>
            <a:r>
              <a:rPr lang="es-MX" sz="1600" b="0" i="1" u="none" strike="noStrike" baseline="0" dirty="0">
                <a:solidFill>
                  <a:srgbClr val="0000FF"/>
                </a:solidFill>
                <a:hlinkClick r:id="rId2"/>
              </a:rPr>
              <a:t>Sumario Teológico </a:t>
            </a:r>
            <a:r>
              <a:rPr lang="es-MX" sz="1600" b="0" i="1" u="none" strike="noStrike" baseline="0" dirty="0" err="1">
                <a:solidFill>
                  <a:srgbClr val="0000FF"/>
                </a:solidFill>
                <a:hlinkClick r:id="rId2"/>
              </a:rPr>
              <a:t>Lexham</a:t>
            </a:r>
            <a:r>
              <a:rPr lang="es-MX" sz="1600" b="0" i="0" u="none" strike="noStrike" baseline="0" dirty="0">
                <a:solidFill>
                  <a:srgbClr val="0000FF"/>
                </a:solidFill>
                <a:hlinkClick r:id="rId2"/>
              </a:rPr>
              <a:t>, ed. Mark Ward et al. (Bellingham, WA: </a:t>
            </a:r>
            <a:r>
              <a:rPr lang="es-MX" sz="1600" b="0" i="0" u="none" strike="noStrike" baseline="0" dirty="0" err="1">
                <a:solidFill>
                  <a:srgbClr val="0000FF"/>
                </a:solidFill>
                <a:hlinkClick r:id="rId2"/>
              </a:rPr>
              <a:t>Lexham</a:t>
            </a:r>
            <a:r>
              <a:rPr lang="es-MX" sz="1600" b="0" i="0" u="none" strike="noStrike" baseline="0" dirty="0">
                <a:solidFill>
                  <a:srgbClr val="0000FF"/>
                </a:solidFill>
                <a:hlinkClick r:id="rId2"/>
              </a:rPr>
              <a:t> </a:t>
            </a:r>
            <a:r>
              <a:rPr lang="es-MX" sz="1600" b="0" i="0" u="none" strike="noStrike" baseline="0" dirty="0" err="1">
                <a:solidFill>
                  <a:srgbClr val="0000FF"/>
                </a:solidFill>
                <a:hlinkClick r:id="rId2"/>
              </a:rPr>
              <a:t>Press</a:t>
            </a:r>
            <a:r>
              <a:rPr lang="es-MX" sz="1600" b="0" i="0" u="none" strike="noStrike" baseline="0" dirty="0">
                <a:solidFill>
                  <a:srgbClr val="0000FF"/>
                </a:solidFill>
                <a:hlinkClick r:id="rId2"/>
              </a:rPr>
              <a:t>, 2018).</a:t>
            </a:r>
          </a:p>
          <a:p>
            <a:endParaRPr lang="es-MX" dirty="0"/>
          </a:p>
        </p:txBody>
      </p:sp>
      <p:pic>
        <p:nvPicPr>
          <p:cNvPr id="6146" name="Picture 2" descr="Sumario Teológico Lexham">
            <a:extLst>
              <a:ext uri="{FF2B5EF4-FFF2-40B4-BE49-F238E27FC236}">
                <a16:creationId xmlns:a16="http://schemas.microsoft.com/office/drawing/2014/main" id="{CA0E698E-170E-C1DC-FD46-F7DF9C699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34" y="1061497"/>
            <a:ext cx="3980549" cy="511500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34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5B7E9-87A6-BB12-368F-4D75E9F7EBFD}"/>
              </a:ext>
            </a:extLst>
          </p:cNvPr>
          <p:cNvSpPr>
            <a:spLocks noGrp="1"/>
          </p:cNvSpPr>
          <p:nvPr>
            <p:ph type="title"/>
          </p:nvPr>
        </p:nvSpPr>
        <p:spPr>
          <a:xfrm>
            <a:off x="1907921" y="246888"/>
            <a:ext cx="8376158" cy="685419"/>
          </a:xfrm>
        </p:spPr>
        <p:txBody>
          <a:bodyPr>
            <a:normAutofit fontScale="90000"/>
          </a:bodyPr>
          <a:lstStyle/>
          <a:p>
            <a:pPr algn="ctr"/>
            <a:r>
              <a:rPr lang="es-MX" dirty="0"/>
              <a:t>¿Cómo interpretar el texto? </a:t>
            </a:r>
          </a:p>
        </p:txBody>
      </p:sp>
      <p:sp>
        <p:nvSpPr>
          <p:cNvPr id="3" name="Marcador de texto 2">
            <a:extLst>
              <a:ext uri="{FF2B5EF4-FFF2-40B4-BE49-F238E27FC236}">
                <a16:creationId xmlns:a16="http://schemas.microsoft.com/office/drawing/2014/main" id="{5224B854-983D-CDC9-BD1E-CFA28587682D}"/>
              </a:ext>
            </a:extLst>
          </p:cNvPr>
          <p:cNvSpPr>
            <a:spLocks noGrp="1"/>
          </p:cNvSpPr>
          <p:nvPr>
            <p:ph type="body" idx="1"/>
          </p:nvPr>
        </p:nvSpPr>
        <p:spPr>
          <a:xfrm>
            <a:off x="173736" y="1271428"/>
            <a:ext cx="6309360" cy="5157344"/>
          </a:xfrm>
        </p:spPr>
        <p:txBody>
          <a:bodyPr>
            <a:normAutofit lnSpcReduction="10000"/>
          </a:bodyPr>
          <a:lstStyle/>
          <a:p>
            <a:pPr algn="ctr"/>
            <a:r>
              <a:rPr lang="es-MX" sz="3200" dirty="0">
                <a:solidFill>
                  <a:schemeClr val="tx1"/>
                </a:solidFill>
              </a:rPr>
              <a:t>Cuando el estudio de un “pasaje problemático” no puede resolverse desde el contexto original, a menudo se puede encontrar la solución en otros pasajes bíblicos que abordan el mismo tema. De ahí el lema de la Reforma, </a:t>
            </a:r>
            <a:r>
              <a:rPr lang="es-MX" sz="3200" b="1" i="1" dirty="0">
                <a:solidFill>
                  <a:schemeClr val="tx1"/>
                </a:solidFill>
              </a:rPr>
              <a:t>Scriptura </a:t>
            </a:r>
            <a:r>
              <a:rPr lang="es-MX" sz="3200" b="1" i="1" dirty="0" err="1">
                <a:solidFill>
                  <a:schemeClr val="tx1"/>
                </a:solidFill>
              </a:rPr>
              <a:t>Ipsius</a:t>
            </a:r>
            <a:r>
              <a:rPr lang="es-MX" sz="3200" b="1" i="1" dirty="0">
                <a:solidFill>
                  <a:schemeClr val="tx1"/>
                </a:solidFill>
              </a:rPr>
              <a:t> </a:t>
            </a:r>
            <a:r>
              <a:rPr lang="es-MX" sz="3200" b="1" i="1" dirty="0" err="1">
                <a:solidFill>
                  <a:schemeClr val="tx1"/>
                </a:solidFill>
              </a:rPr>
              <a:t>Interpres</a:t>
            </a:r>
            <a:r>
              <a:rPr lang="es-MX" sz="3200" dirty="0">
                <a:solidFill>
                  <a:schemeClr val="tx1"/>
                </a:solidFill>
              </a:rPr>
              <a:t>, “La Escritura es su propio intérprete”.</a:t>
            </a:r>
          </a:p>
          <a:p>
            <a:pPr algn="ctr"/>
            <a:endParaRPr lang="es-MX" sz="2900" dirty="0">
              <a:solidFill>
                <a:schemeClr val="tx1"/>
              </a:solidFill>
            </a:endParaRPr>
          </a:p>
          <a:p>
            <a:pPr lvl="1"/>
            <a:r>
              <a:rPr lang="es-MX" sz="1600" b="0" i="0" u="none" strike="noStrike" baseline="0" dirty="0"/>
              <a:t>John </a:t>
            </a:r>
            <a:r>
              <a:rPr lang="es-MX" sz="1600" b="0" i="0" u="none" strike="noStrike" baseline="0" dirty="0" err="1"/>
              <a:t>Frame</a:t>
            </a:r>
            <a:r>
              <a:rPr lang="es-MX" sz="1600" b="0" i="0" u="none" strike="noStrike" baseline="0" dirty="0"/>
              <a:t>, </a:t>
            </a:r>
            <a:r>
              <a:rPr lang="es-MX" sz="1600" b="0" i="0" u="sng" strike="noStrike" baseline="0" dirty="0">
                <a:solidFill>
                  <a:srgbClr val="0000FF"/>
                </a:solidFill>
                <a:hlinkClick r:id="rId2"/>
              </a:rPr>
              <a:t>«Interpretación bíblica»</a:t>
            </a:r>
            <a:r>
              <a:rPr lang="es-MX" sz="1600" b="0" i="0" u="none" strike="noStrike" baseline="0" dirty="0">
                <a:solidFill>
                  <a:srgbClr val="0000FF"/>
                </a:solidFill>
                <a:hlinkClick r:id="rId2"/>
              </a:rPr>
              <a:t>, en </a:t>
            </a:r>
            <a:r>
              <a:rPr lang="es-MX" sz="1600" b="0" i="1" u="none" strike="noStrike" baseline="0" dirty="0">
                <a:solidFill>
                  <a:srgbClr val="0000FF"/>
                </a:solidFill>
                <a:hlinkClick r:id="rId2"/>
              </a:rPr>
              <a:t>Sumario Teológico </a:t>
            </a:r>
            <a:r>
              <a:rPr lang="es-MX" sz="1600" b="0" i="1" u="none" strike="noStrike" baseline="0" dirty="0" err="1">
                <a:solidFill>
                  <a:srgbClr val="0000FF"/>
                </a:solidFill>
                <a:hlinkClick r:id="rId2"/>
              </a:rPr>
              <a:t>Lexham</a:t>
            </a:r>
            <a:r>
              <a:rPr lang="es-MX" sz="1600" b="0" i="0" u="none" strike="noStrike" baseline="0" dirty="0">
                <a:solidFill>
                  <a:srgbClr val="0000FF"/>
                </a:solidFill>
                <a:hlinkClick r:id="rId2"/>
              </a:rPr>
              <a:t>, ed. Mark Ward et al. (Bellingham, WA: </a:t>
            </a:r>
            <a:r>
              <a:rPr lang="es-MX" sz="1600" b="0" i="0" u="none" strike="noStrike" baseline="0" dirty="0" err="1">
                <a:solidFill>
                  <a:srgbClr val="0000FF"/>
                </a:solidFill>
                <a:hlinkClick r:id="rId2"/>
              </a:rPr>
              <a:t>Lexham</a:t>
            </a:r>
            <a:r>
              <a:rPr lang="es-MX" sz="1600" b="0" i="0" u="none" strike="noStrike" baseline="0" dirty="0">
                <a:solidFill>
                  <a:srgbClr val="0000FF"/>
                </a:solidFill>
                <a:hlinkClick r:id="rId2"/>
              </a:rPr>
              <a:t> </a:t>
            </a:r>
            <a:r>
              <a:rPr lang="es-MX" sz="1600" b="0" i="0" u="none" strike="noStrike" baseline="0" dirty="0" err="1">
                <a:solidFill>
                  <a:srgbClr val="0000FF"/>
                </a:solidFill>
                <a:hlinkClick r:id="rId2"/>
              </a:rPr>
              <a:t>Press</a:t>
            </a:r>
            <a:r>
              <a:rPr lang="es-MX" sz="1600" b="0" i="0" u="none" strike="noStrike" baseline="0" dirty="0">
                <a:solidFill>
                  <a:srgbClr val="0000FF"/>
                </a:solidFill>
                <a:hlinkClick r:id="rId2"/>
              </a:rPr>
              <a:t>, 2018).</a:t>
            </a:r>
          </a:p>
          <a:p>
            <a:endParaRPr lang="es-MX" dirty="0"/>
          </a:p>
        </p:txBody>
      </p:sp>
      <p:pic>
        <p:nvPicPr>
          <p:cNvPr id="6146" name="Picture 2" descr="Sumario Teológico Lexham">
            <a:extLst>
              <a:ext uri="{FF2B5EF4-FFF2-40B4-BE49-F238E27FC236}">
                <a16:creationId xmlns:a16="http://schemas.microsoft.com/office/drawing/2014/main" id="{CA0E698E-170E-C1DC-FD46-F7DF9C699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734" y="1061497"/>
            <a:ext cx="3980549" cy="511500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761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37EF73F-BF69-8519-3F5B-A03846DCD3CF}"/>
              </a:ext>
            </a:extLst>
          </p:cNvPr>
          <p:cNvSpPr/>
          <p:nvPr/>
        </p:nvSpPr>
        <p:spPr>
          <a:xfrm>
            <a:off x="0" y="1645920"/>
            <a:ext cx="12192000" cy="18928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6B76DDD8-41BB-9C16-7144-EF3968FBF520}"/>
              </a:ext>
            </a:extLst>
          </p:cNvPr>
          <p:cNvSpPr>
            <a:spLocks noGrp="1"/>
          </p:cNvSpPr>
          <p:nvPr>
            <p:ph type="title"/>
          </p:nvPr>
        </p:nvSpPr>
        <p:spPr>
          <a:xfrm>
            <a:off x="731266" y="301752"/>
            <a:ext cx="10515600" cy="1252347"/>
          </a:xfrm>
        </p:spPr>
        <p:txBody>
          <a:bodyPr>
            <a:normAutofit fontScale="90000"/>
          </a:bodyPr>
          <a:lstStyle/>
          <a:p>
            <a:pPr algn="ctr"/>
            <a:r>
              <a:rPr lang="es-MX" dirty="0"/>
              <a:t>LA REGLA DE FE PARA LA ORTODOXIA</a:t>
            </a:r>
          </a:p>
        </p:txBody>
      </p:sp>
      <p:sp>
        <p:nvSpPr>
          <p:cNvPr id="7" name="Rectángulo 6">
            <a:extLst>
              <a:ext uri="{FF2B5EF4-FFF2-40B4-BE49-F238E27FC236}">
                <a16:creationId xmlns:a16="http://schemas.microsoft.com/office/drawing/2014/main" id="{22746C34-333F-CCFD-DF98-E17C2C4F8BED}"/>
              </a:ext>
            </a:extLst>
          </p:cNvPr>
          <p:cNvSpPr/>
          <p:nvPr/>
        </p:nvSpPr>
        <p:spPr>
          <a:xfrm>
            <a:off x="64008" y="3877056"/>
            <a:ext cx="12192000" cy="233820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3" name="Marcador de texto 2">
            <a:extLst>
              <a:ext uri="{FF2B5EF4-FFF2-40B4-BE49-F238E27FC236}">
                <a16:creationId xmlns:a16="http://schemas.microsoft.com/office/drawing/2014/main" id="{66796018-7DC6-2696-27B4-EE98D8E81495}"/>
              </a:ext>
            </a:extLst>
          </p:cNvPr>
          <p:cNvSpPr>
            <a:spLocks noGrp="1"/>
          </p:cNvSpPr>
          <p:nvPr>
            <p:ph type="body" idx="1"/>
          </p:nvPr>
        </p:nvSpPr>
        <p:spPr>
          <a:xfrm>
            <a:off x="64008" y="1773937"/>
            <a:ext cx="11832336" cy="1892808"/>
          </a:xfrm>
        </p:spPr>
        <p:txBody>
          <a:bodyPr>
            <a:normAutofit fontScale="62500" lnSpcReduction="20000"/>
          </a:bodyPr>
          <a:lstStyle/>
          <a:p>
            <a:pPr algn="ctr"/>
            <a:r>
              <a:rPr lang="es-MX" sz="5800" dirty="0">
                <a:solidFill>
                  <a:schemeClr val="bg1"/>
                </a:solidFill>
                <a:effectLst>
                  <a:outerShdw blurRad="38100" dist="38100" dir="2700000" algn="tl">
                    <a:srgbClr val="000000">
                      <a:alpha val="43137"/>
                    </a:srgbClr>
                  </a:outerShdw>
                </a:effectLst>
              </a:rPr>
              <a:t>La regla de la fe es un bosquejo de las </a:t>
            </a:r>
            <a:r>
              <a:rPr lang="es-MX" sz="5800" dirty="0">
                <a:solidFill>
                  <a:srgbClr val="FFFF00"/>
                </a:solidFill>
                <a:effectLst>
                  <a:outerShdw blurRad="38100" dist="38100" dir="2700000" algn="tl">
                    <a:srgbClr val="000000">
                      <a:alpha val="43137"/>
                    </a:srgbClr>
                  </a:outerShdw>
                </a:effectLst>
              </a:rPr>
              <a:t>creencias cristianas</a:t>
            </a:r>
            <a:r>
              <a:rPr lang="es-MX" sz="5800" dirty="0">
                <a:solidFill>
                  <a:schemeClr val="bg1"/>
                </a:solidFill>
                <a:effectLst>
                  <a:outerShdw blurRad="38100" dist="38100" dir="2700000" algn="tl">
                    <a:srgbClr val="000000">
                      <a:alpha val="43137"/>
                    </a:srgbClr>
                  </a:outerShdw>
                </a:effectLst>
              </a:rPr>
              <a:t>, basado en las Escrituras, que resume la proclamación apostólica sobre quién es Dios y qué ha hecho Dios en la persona y obra de Jesucristo.</a:t>
            </a:r>
          </a:p>
          <a:p>
            <a:pPr lvl="1"/>
            <a:r>
              <a:rPr lang="es-MX" dirty="0"/>
              <a:t> </a:t>
            </a:r>
          </a:p>
        </p:txBody>
      </p:sp>
      <p:sp>
        <p:nvSpPr>
          <p:cNvPr id="6" name="CuadroTexto 5">
            <a:extLst>
              <a:ext uri="{FF2B5EF4-FFF2-40B4-BE49-F238E27FC236}">
                <a16:creationId xmlns:a16="http://schemas.microsoft.com/office/drawing/2014/main" id="{3AB6D2B1-48E9-9687-63AE-8F88CAE1DF9F}"/>
              </a:ext>
            </a:extLst>
          </p:cNvPr>
          <p:cNvSpPr txBox="1"/>
          <p:nvPr/>
        </p:nvSpPr>
        <p:spPr>
          <a:xfrm>
            <a:off x="0" y="3968496"/>
            <a:ext cx="12192000" cy="2246769"/>
          </a:xfrm>
          <a:prstGeom prst="rect">
            <a:avLst/>
          </a:prstGeom>
          <a:noFill/>
        </p:spPr>
        <p:txBody>
          <a:bodyPr wrap="square">
            <a:spAutoFit/>
          </a:bodyPr>
          <a:lstStyle/>
          <a:p>
            <a:pPr algn="ctr"/>
            <a:r>
              <a:rPr lang="es-MX" sz="2800" dirty="0">
                <a:solidFill>
                  <a:schemeClr val="bg1"/>
                </a:solidFill>
                <a:effectLst>
                  <a:outerShdw blurRad="38100" dist="38100" dir="2700000" algn="tl">
                    <a:srgbClr val="000000">
                      <a:alpha val="43137"/>
                    </a:srgbClr>
                  </a:outerShdw>
                </a:effectLst>
              </a:rPr>
              <a:t>En el siglo II, los autores comenzaron a esbozar las </a:t>
            </a:r>
            <a:r>
              <a:rPr lang="es-MX" sz="2800" dirty="0">
                <a:effectLst>
                  <a:outerShdw blurRad="38100" dist="38100" dir="2700000" algn="tl">
                    <a:srgbClr val="000000">
                      <a:alpha val="43137"/>
                    </a:srgbClr>
                  </a:outerShdw>
                </a:effectLst>
              </a:rPr>
              <a:t>principales enseñanzas cristianas</a:t>
            </a:r>
            <a:r>
              <a:rPr lang="es-MX" sz="2800" dirty="0">
                <a:solidFill>
                  <a:schemeClr val="bg1"/>
                </a:solidFill>
                <a:effectLst>
                  <a:outerShdw blurRad="38100" dist="38100" dir="2700000" algn="tl">
                    <a:srgbClr val="000000">
                      <a:alpha val="43137"/>
                    </a:srgbClr>
                  </a:outerShdw>
                </a:effectLst>
              </a:rPr>
              <a:t>, llamadas el Canon de la Verdad, en griego, y la Regla de la Fe (regula </a:t>
            </a:r>
            <a:r>
              <a:rPr lang="es-MX" sz="2800" dirty="0" err="1">
                <a:solidFill>
                  <a:schemeClr val="bg1"/>
                </a:solidFill>
                <a:effectLst>
                  <a:outerShdw blurRad="38100" dist="38100" dir="2700000" algn="tl">
                    <a:srgbClr val="000000">
                      <a:alpha val="43137"/>
                    </a:srgbClr>
                  </a:outerShdw>
                </a:effectLst>
              </a:rPr>
              <a:t>fidei</a:t>
            </a:r>
            <a:r>
              <a:rPr lang="es-MX" sz="2800" dirty="0">
                <a:solidFill>
                  <a:schemeClr val="bg1"/>
                </a:solidFill>
                <a:effectLst>
                  <a:outerShdw blurRad="38100" dist="38100" dir="2700000" algn="tl">
                    <a:srgbClr val="000000">
                      <a:alpha val="43137"/>
                    </a:srgbClr>
                  </a:outerShdw>
                </a:effectLst>
              </a:rPr>
              <a:t>), en latín. Como resumen de la proclamación apostólica, incluye: la creación, el nacimiento, la vida, la muerte y la resurrección y ascensión de Jesús. </a:t>
            </a:r>
            <a:endParaRPr lang="es-MX" sz="28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6101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6DDD8-41BB-9C16-7144-EF3968FBF520}"/>
              </a:ext>
            </a:extLst>
          </p:cNvPr>
          <p:cNvSpPr>
            <a:spLocks noGrp="1"/>
          </p:cNvSpPr>
          <p:nvPr>
            <p:ph type="title"/>
          </p:nvPr>
        </p:nvSpPr>
        <p:spPr>
          <a:xfrm>
            <a:off x="731266" y="301753"/>
            <a:ext cx="10515600" cy="1005840"/>
          </a:xfrm>
        </p:spPr>
        <p:txBody>
          <a:bodyPr>
            <a:normAutofit fontScale="90000"/>
          </a:bodyPr>
          <a:lstStyle/>
          <a:p>
            <a:pPr algn="ctr"/>
            <a:r>
              <a:rPr lang="es-MX" dirty="0"/>
              <a:t>LA REGLA DE FE PARA LA ORTODOXIA</a:t>
            </a:r>
          </a:p>
        </p:txBody>
      </p:sp>
      <p:sp>
        <p:nvSpPr>
          <p:cNvPr id="5" name="Rectángulo 4">
            <a:extLst>
              <a:ext uri="{FF2B5EF4-FFF2-40B4-BE49-F238E27FC236}">
                <a16:creationId xmlns:a16="http://schemas.microsoft.com/office/drawing/2014/main" id="{B5DF8C51-146F-10BC-EBA6-87425BA672D5}"/>
              </a:ext>
            </a:extLst>
          </p:cNvPr>
          <p:cNvSpPr/>
          <p:nvPr/>
        </p:nvSpPr>
        <p:spPr>
          <a:xfrm>
            <a:off x="0" y="1"/>
            <a:ext cx="12192000" cy="655624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3AB6D2B1-48E9-9687-63AE-8F88CAE1DF9F}"/>
              </a:ext>
            </a:extLst>
          </p:cNvPr>
          <p:cNvSpPr txBox="1"/>
          <p:nvPr/>
        </p:nvSpPr>
        <p:spPr>
          <a:xfrm>
            <a:off x="-73152" y="804673"/>
            <a:ext cx="12338304" cy="5678478"/>
          </a:xfrm>
          <a:prstGeom prst="rect">
            <a:avLst/>
          </a:prstGeom>
          <a:noFill/>
        </p:spPr>
        <p:txBody>
          <a:bodyPr wrap="square">
            <a:spAutoFit/>
          </a:bodyPr>
          <a:lstStyle/>
          <a:p>
            <a:pPr algn="ctr"/>
            <a:r>
              <a:rPr lang="es-MX" sz="3300" dirty="0">
                <a:solidFill>
                  <a:schemeClr val="bg1"/>
                </a:solidFill>
                <a:effectLst>
                  <a:outerShdw blurRad="38100" dist="38100" dir="2700000" algn="tl">
                    <a:srgbClr val="000000">
                      <a:alpha val="43137"/>
                    </a:srgbClr>
                  </a:outerShdw>
                </a:effectLst>
              </a:rPr>
              <a:t>La regla de la fe se usó como punto de referencia para sopesar las enseñanzas. En 180 d.C. escribió Contra las Herejías como una refutación a las enseñanzas de Marción. Comienza su obra con un bosquejo básico de lo que denomina “la fe”, de la que dice que es ortodoxa y que puede ser comprendida incluso por los bárbaros analfabetos (Contra las Herejías, 3.4.2.) De manera similar, Tertuliano del Norte de África (155–240) entendió la regla de la fe como una vara con la que comparar las falsas enseñanzas de los herejes con la fe ortodoxa que fue proclamada por los apóstoles y transmitida por la iglesia (Sobre la prescripción de los herejes 13).</a:t>
            </a:r>
          </a:p>
          <a:p>
            <a:pPr lvl="1" algn="ctr"/>
            <a:r>
              <a:rPr lang="es-MX" sz="3300" dirty="0">
                <a:solidFill>
                  <a:schemeClr val="bg1"/>
                </a:solidFill>
                <a:effectLst>
                  <a:outerShdw blurRad="38100" dist="38100" dir="2700000" algn="tl">
                    <a:srgbClr val="000000">
                      <a:alpha val="43137"/>
                    </a:srgbClr>
                  </a:outerShdw>
                </a:effectLst>
              </a:rPr>
              <a:t> </a:t>
            </a:r>
            <a:endParaRPr lang="es-MX" sz="33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9429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823C4D0-D434-857A-1461-7A2FB633E0DE}"/>
              </a:ext>
            </a:extLst>
          </p:cNvPr>
          <p:cNvSpPr>
            <a:spLocks noGrp="1"/>
          </p:cNvSpPr>
          <p:nvPr>
            <p:ph type="body" idx="1"/>
          </p:nvPr>
        </p:nvSpPr>
        <p:spPr>
          <a:xfrm>
            <a:off x="292607" y="640080"/>
            <a:ext cx="6533066" cy="5840889"/>
          </a:xfrm>
        </p:spPr>
        <p:txBody>
          <a:bodyPr>
            <a:normAutofit/>
          </a:bodyPr>
          <a:lstStyle/>
          <a:p>
            <a:pPr algn="ctr"/>
            <a:r>
              <a:rPr lang="es-MX" sz="3200" dirty="0">
                <a:solidFill>
                  <a:schemeClr val="tx1"/>
                </a:solidFill>
              </a:rPr>
              <a:t>La propuesta del catolicismo ha sido ofrecer una supuesta unidad monolítica en la interpretación que procede de los padres desde los primeros siglos, para con ello desacreditar las diferentes opiniones en el protestantismo. Para Robert </a:t>
            </a:r>
            <a:r>
              <a:rPr lang="es-MX" sz="3200" dirty="0" err="1">
                <a:solidFill>
                  <a:schemeClr val="tx1"/>
                </a:solidFill>
              </a:rPr>
              <a:t>Sungenis</a:t>
            </a:r>
            <a:r>
              <a:rPr lang="es-MX" sz="3200" dirty="0">
                <a:solidFill>
                  <a:schemeClr val="tx1"/>
                </a:solidFill>
              </a:rPr>
              <a:t>, la iglesia es la iglesia católico romana, y por tanto la TRADICIÓN es lo que esa IGLESIA DETERMINE, porque sigue la línea apostólica. </a:t>
            </a:r>
          </a:p>
        </p:txBody>
      </p:sp>
      <p:pic>
        <p:nvPicPr>
          <p:cNvPr id="7170" name="Picture 2">
            <a:extLst>
              <a:ext uri="{FF2B5EF4-FFF2-40B4-BE49-F238E27FC236}">
                <a16:creationId xmlns:a16="http://schemas.microsoft.com/office/drawing/2014/main" id="{AB6B1243-A403-6998-3A03-0D7494115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457" y="377029"/>
            <a:ext cx="3952302" cy="610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8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006ACEB0-EB52-B448-9996-55BFE85F5CD2}"/>
              </a:ext>
            </a:extLst>
          </p:cNvPr>
          <p:cNvSpPr>
            <a:spLocks noGrp="1"/>
          </p:cNvSpPr>
          <p:nvPr>
            <p:ph type="body" idx="1"/>
          </p:nvPr>
        </p:nvSpPr>
        <p:spPr>
          <a:xfrm>
            <a:off x="804672" y="2742375"/>
            <a:ext cx="2103120" cy="576897"/>
          </a:xfrm>
        </p:spPr>
        <p:txBody>
          <a:bodyPr/>
          <a:lstStyle/>
          <a:p>
            <a:pPr algn="ctr"/>
            <a:r>
              <a:rPr lang="es-MX" dirty="0">
                <a:solidFill>
                  <a:schemeClr val="tx1"/>
                </a:solidFill>
              </a:rPr>
              <a:t>Apóstol Juan</a:t>
            </a:r>
          </a:p>
        </p:txBody>
      </p:sp>
      <p:sp>
        <p:nvSpPr>
          <p:cNvPr id="4" name="Flecha: a la derecha 3">
            <a:extLst>
              <a:ext uri="{FF2B5EF4-FFF2-40B4-BE49-F238E27FC236}">
                <a16:creationId xmlns:a16="http://schemas.microsoft.com/office/drawing/2014/main" id="{49C136CA-7DB9-829F-5FEC-E792C3C1258F}"/>
              </a:ext>
            </a:extLst>
          </p:cNvPr>
          <p:cNvSpPr/>
          <p:nvPr/>
        </p:nvSpPr>
        <p:spPr>
          <a:xfrm>
            <a:off x="804672" y="3538728"/>
            <a:ext cx="2423160" cy="1271016"/>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Flecha: a la derecha 4">
            <a:extLst>
              <a:ext uri="{FF2B5EF4-FFF2-40B4-BE49-F238E27FC236}">
                <a16:creationId xmlns:a16="http://schemas.microsoft.com/office/drawing/2014/main" id="{CDBDC482-30D2-AD0C-47C0-5D10A253CB94}"/>
              </a:ext>
            </a:extLst>
          </p:cNvPr>
          <p:cNvSpPr/>
          <p:nvPr/>
        </p:nvSpPr>
        <p:spPr>
          <a:xfrm>
            <a:off x="3884676" y="3538728"/>
            <a:ext cx="2423160" cy="1271016"/>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Marcador de texto 2">
            <a:extLst>
              <a:ext uri="{FF2B5EF4-FFF2-40B4-BE49-F238E27FC236}">
                <a16:creationId xmlns:a16="http://schemas.microsoft.com/office/drawing/2014/main" id="{0996E0BF-CC4B-C369-C458-29AF62A70A38}"/>
              </a:ext>
            </a:extLst>
          </p:cNvPr>
          <p:cNvSpPr txBox="1">
            <a:spLocks/>
          </p:cNvSpPr>
          <p:nvPr/>
        </p:nvSpPr>
        <p:spPr>
          <a:xfrm>
            <a:off x="3590544" y="2651761"/>
            <a:ext cx="2505456" cy="6644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s-MX" dirty="0">
                <a:solidFill>
                  <a:schemeClr val="tx1"/>
                </a:solidFill>
              </a:rPr>
              <a:t>Policarpo</a:t>
            </a:r>
          </a:p>
        </p:txBody>
      </p:sp>
      <p:sp>
        <p:nvSpPr>
          <p:cNvPr id="7" name="Flecha: a la derecha 6">
            <a:extLst>
              <a:ext uri="{FF2B5EF4-FFF2-40B4-BE49-F238E27FC236}">
                <a16:creationId xmlns:a16="http://schemas.microsoft.com/office/drawing/2014/main" id="{9477DFB1-DDA1-8A41-F07E-3E45076B92D5}"/>
              </a:ext>
            </a:extLst>
          </p:cNvPr>
          <p:cNvSpPr/>
          <p:nvPr/>
        </p:nvSpPr>
        <p:spPr>
          <a:xfrm>
            <a:off x="6870192" y="3538728"/>
            <a:ext cx="2423160" cy="1271016"/>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Marcador de texto 2">
            <a:extLst>
              <a:ext uri="{FF2B5EF4-FFF2-40B4-BE49-F238E27FC236}">
                <a16:creationId xmlns:a16="http://schemas.microsoft.com/office/drawing/2014/main" id="{4136C2FB-51AF-6795-17A6-CEB14DD97AE9}"/>
              </a:ext>
            </a:extLst>
          </p:cNvPr>
          <p:cNvSpPr txBox="1">
            <a:spLocks/>
          </p:cNvSpPr>
          <p:nvPr/>
        </p:nvSpPr>
        <p:spPr>
          <a:xfrm>
            <a:off x="6504432" y="2651761"/>
            <a:ext cx="2505456" cy="6644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s-MX" dirty="0">
                <a:solidFill>
                  <a:schemeClr val="tx1"/>
                </a:solidFill>
              </a:rPr>
              <a:t>Ignacio</a:t>
            </a:r>
          </a:p>
        </p:txBody>
      </p:sp>
      <p:sp>
        <p:nvSpPr>
          <p:cNvPr id="9" name="Flecha: a la derecha 8">
            <a:extLst>
              <a:ext uri="{FF2B5EF4-FFF2-40B4-BE49-F238E27FC236}">
                <a16:creationId xmlns:a16="http://schemas.microsoft.com/office/drawing/2014/main" id="{1AB3BCB2-46A1-1D3C-93B5-83083DACD0EC}"/>
              </a:ext>
            </a:extLst>
          </p:cNvPr>
          <p:cNvSpPr/>
          <p:nvPr/>
        </p:nvSpPr>
        <p:spPr>
          <a:xfrm>
            <a:off x="9768840" y="3538728"/>
            <a:ext cx="2423160" cy="1271016"/>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Marcador de texto 2">
            <a:extLst>
              <a:ext uri="{FF2B5EF4-FFF2-40B4-BE49-F238E27FC236}">
                <a16:creationId xmlns:a16="http://schemas.microsoft.com/office/drawing/2014/main" id="{DD93DCF5-B8E6-E9F0-81D7-30000E243D4E}"/>
              </a:ext>
            </a:extLst>
          </p:cNvPr>
          <p:cNvSpPr txBox="1">
            <a:spLocks/>
          </p:cNvSpPr>
          <p:nvPr/>
        </p:nvSpPr>
        <p:spPr>
          <a:xfrm>
            <a:off x="8778240" y="4532741"/>
            <a:ext cx="2505456" cy="6644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s-MX" dirty="0" err="1">
                <a:solidFill>
                  <a:schemeClr val="tx1"/>
                </a:solidFill>
              </a:rPr>
              <a:t>Herodión</a:t>
            </a:r>
            <a:endParaRPr lang="es-MX" dirty="0">
              <a:solidFill>
                <a:schemeClr val="tx1"/>
              </a:solidFill>
            </a:endParaRPr>
          </a:p>
        </p:txBody>
      </p:sp>
      <p:sp>
        <p:nvSpPr>
          <p:cNvPr id="11" name="Signo de multiplicación 10">
            <a:extLst>
              <a:ext uri="{FF2B5EF4-FFF2-40B4-BE49-F238E27FC236}">
                <a16:creationId xmlns:a16="http://schemas.microsoft.com/office/drawing/2014/main" id="{E4BE177D-6D0B-4A9F-FBBA-904963ECD620}"/>
              </a:ext>
            </a:extLst>
          </p:cNvPr>
          <p:cNvSpPr/>
          <p:nvPr/>
        </p:nvSpPr>
        <p:spPr>
          <a:xfrm>
            <a:off x="1188720" y="1864963"/>
            <a:ext cx="1097280" cy="832105"/>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Signo de multiplicación 11">
            <a:extLst>
              <a:ext uri="{FF2B5EF4-FFF2-40B4-BE49-F238E27FC236}">
                <a16:creationId xmlns:a16="http://schemas.microsoft.com/office/drawing/2014/main" id="{C3CE52F2-8E9F-33FB-8705-EFDEAB3C925F}"/>
              </a:ext>
            </a:extLst>
          </p:cNvPr>
          <p:cNvSpPr/>
          <p:nvPr/>
        </p:nvSpPr>
        <p:spPr>
          <a:xfrm>
            <a:off x="4294632" y="1869123"/>
            <a:ext cx="1097280" cy="832105"/>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Signo de multiplicación 12">
            <a:extLst>
              <a:ext uri="{FF2B5EF4-FFF2-40B4-BE49-F238E27FC236}">
                <a16:creationId xmlns:a16="http://schemas.microsoft.com/office/drawing/2014/main" id="{2DB705FD-87E6-1C96-D39E-7E5BF3455234}"/>
              </a:ext>
            </a:extLst>
          </p:cNvPr>
          <p:cNvSpPr/>
          <p:nvPr/>
        </p:nvSpPr>
        <p:spPr>
          <a:xfrm>
            <a:off x="7098792" y="1864962"/>
            <a:ext cx="1097280" cy="832105"/>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D98073FB-E664-8D5C-DFA5-C02DB9C7DADC}"/>
              </a:ext>
            </a:extLst>
          </p:cNvPr>
          <p:cNvSpPr txBox="1"/>
          <p:nvPr/>
        </p:nvSpPr>
        <p:spPr>
          <a:xfrm>
            <a:off x="9198864" y="2074049"/>
            <a:ext cx="3355848" cy="1077218"/>
          </a:xfrm>
          <a:prstGeom prst="rect">
            <a:avLst/>
          </a:prstGeom>
          <a:noFill/>
        </p:spPr>
        <p:txBody>
          <a:bodyPr wrap="square" rtlCol="0">
            <a:spAutoFit/>
          </a:bodyPr>
          <a:lstStyle/>
          <a:p>
            <a:r>
              <a:rPr lang="es-MX" sz="3200" b="1" dirty="0"/>
              <a:t>TRADICIÓN DE LA IGLESIA </a:t>
            </a:r>
          </a:p>
        </p:txBody>
      </p:sp>
      <p:pic>
        <p:nvPicPr>
          <p:cNvPr id="20" name="Imagen 19">
            <a:extLst>
              <a:ext uri="{FF2B5EF4-FFF2-40B4-BE49-F238E27FC236}">
                <a16:creationId xmlns:a16="http://schemas.microsoft.com/office/drawing/2014/main" id="{E2F578F7-55B0-36FA-AA11-602105741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244" y="2983993"/>
            <a:ext cx="2316851" cy="1599822"/>
          </a:xfrm>
          <a:prstGeom prst="rect">
            <a:avLst/>
          </a:prstGeom>
        </p:spPr>
      </p:pic>
      <p:sp>
        <p:nvSpPr>
          <p:cNvPr id="21" name="CuadroTexto 20">
            <a:extLst>
              <a:ext uri="{FF2B5EF4-FFF2-40B4-BE49-F238E27FC236}">
                <a16:creationId xmlns:a16="http://schemas.microsoft.com/office/drawing/2014/main" id="{F4028362-D148-10C9-2069-665C34227C69}"/>
              </a:ext>
            </a:extLst>
          </p:cNvPr>
          <p:cNvSpPr txBox="1"/>
          <p:nvPr/>
        </p:nvSpPr>
        <p:spPr>
          <a:xfrm>
            <a:off x="521208" y="329184"/>
            <a:ext cx="11228832" cy="1077218"/>
          </a:xfrm>
          <a:prstGeom prst="rect">
            <a:avLst/>
          </a:prstGeom>
          <a:noFill/>
        </p:spPr>
        <p:txBody>
          <a:bodyPr wrap="square" rtlCol="0">
            <a:spAutoFit/>
          </a:bodyPr>
          <a:lstStyle/>
          <a:p>
            <a:pPr algn="ctr"/>
            <a:r>
              <a:rPr lang="es-MX" sz="3200" b="1" dirty="0"/>
              <a:t>Lo que no había sido Tradición, se convierte mágicamente en TRADICIÓN, por la autoridad de la iglesia. </a:t>
            </a:r>
          </a:p>
        </p:txBody>
      </p:sp>
      <p:pic>
        <p:nvPicPr>
          <p:cNvPr id="23" name="Imagen 22">
            <a:extLst>
              <a:ext uri="{FF2B5EF4-FFF2-40B4-BE49-F238E27FC236}">
                <a16:creationId xmlns:a16="http://schemas.microsoft.com/office/drawing/2014/main" id="{D7C05E9A-07EA-C49D-01FC-865879D2B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26" y="3270297"/>
            <a:ext cx="1933956" cy="1262444"/>
          </a:xfrm>
          <a:prstGeom prst="rect">
            <a:avLst/>
          </a:prstGeom>
        </p:spPr>
      </p:pic>
      <p:pic>
        <p:nvPicPr>
          <p:cNvPr id="24" name="Imagen 23">
            <a:extLst>
              <a:ext uri="{FF2B5EF4-FFF2-40B4-BE49-F238E27FC236}">
                <a16:creationId xmlns:a16="http://schemas.microsoft.com/office/drawing/2014/main" id="{3AA79D99-C09B-117A-41E7-5C34706DB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676" y="3270297"/>
            <a:ext cx="1933956" cy="1262444"/>
          </a:xfrm>
          <a:prstGeom prst="rect">
            <a:avLst/>
          </a:prstGeom>
        </p:spPr>
      </p:pic>
      <p:pic>
        <p:nvPicPr>
          <p:cNvPr id="25" name="Imagen 24">
            <a:extLst>
              <a:ext uri="{FF2B5EF4-FFF2-40B4-BE49-F238E27FC236}">
                <a16:creationId xmlns:a16="http://schemas.microsoft.com/office/drawing/2014/main" id="{9CA60767-F054-1ACA-74C3-401547169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090" y="3245216"/>
            <a:ext cx="1933956" cy="1262444"/>
          </a:xfrm>
          <a:prstGeom prst="rect">
            <a:avLst/>
          </a:prstGeom>
        </p:spPr>
      </p:pic>
      <p:sp>
        <p:nvSpPr>
          <p:cNvPr id="26" name="CuadroTexto 25">
            <a:extLst>
              <a:ext uri="{FF2B5EF4-FFF2-40B4-BE49-F238E27FC236}">
                <a16:creationId xmlns:a16="http://schemas.microsoft.com/office/drawing/2014/main" id="{1F410135-6169-F44D-1554-1FFFFA83E3A7}"/>
              </a:ext>
            </a:extLst>
          </p:cNvPr>
          <p:cNvSpPr txBox="1"/>
          <p:nvPr/>
        </p:nvSpPr>
        <p:spPr>
          <a:xfrm>
            <a:off x="804672" y="5394960"/>
            <a:ext cx="10707624" cy="1077218"/>
          </a:xfrm>
          <a:prstGeom prst="rect">
            <a:avLst/>
          </a:prstGeom>
          <a:noFill/>
        </p:spPr>
        <p:txBody>
          <a:bodyPr wrap="square" rtlCol="0">
            <a:spAutoFit/>
          </a:bodyPr>
          <a:lstStyle/>
          <a:p>
            <a:pPr algn="ctr"/>
            <a:r>
              <a:rPr lang="es-MX" sz="3200" b="1" dirty="0"/>
              <a:t>Luego los cínicos te dicen que FUE CREÍDO DESDE EL PRINCIPIO, debido a que </a:t>
            </a:r>
            <a:r>
              <a:rPr lang="es-MX" sz="3200" b="1" dirty="0" err="1"/>
              <a:t>Herodíon</a:t>
            </a:r>
            <a:r>
              <a:rPr lang="es-MX" sz="3200" b="1" dirty="0"/>
              <a:t> pertenece a la iglesia. </a:t>
            </a:r>
          </a:p>
        </p:txBody>
      </p:sp>
    </p:spTree>
    <p:extLst>
      <p:ext uri="{BB962C8B-B14F-4D97-AF65-F5344CB8AC3E}">
        <p14:creationId xmlns:p14="http://schemas.microsoft.com/office/powerpoint/2010/main" val="1929598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006ACEB0-EB52-B448-9996-55BFE85F5CD2}"/>
              </a:ext>
            </a:extLst>
          </p:cNvPr>
          <p:cNvSpPr>
            <a:spLocks noGrp="1"/>
          </p:cNvSpPr>
          <p:nvPr>
            <p:ph type="body" idx="1"/>
          </p:nvPr>
        </p:nvSpPr>
        <p:spPr>
          <a:xfrm>
            <a:off x="804672" y="2742375"/>
            <a:ext cx="2103120" cy="576897"/>
          </a:xfrm>
        </p:spPr>
        <p:txBody>
          <a:bodyPr/>
          <a:lstStyle/>
          <a:p>
            <a:pPr algn="ctr"/>
            <a:r>
              <a:rPr lang="es-MX" dirty="0">
                <a:solidFill>
                  <a:schemeClr val="tx1"/>
                </a:solidFill>
              </a:rPr>
              <a:t>Apóstol Juan</a:t>
            </a:r>
          </a:p>
        </p:txBody>
      </p:sp>
      <p:sp>
        <p:nvSpPr>
          <p:cNvPr id="4" name="Flecha: a la derecha 3">
            <a:extLst>
              <a:ext uri="{FF2B5EF4-FFF2-40B4-BE49-F238E27FC236}">
                <a16:creationId xmlns:a16="http://schemas.microsoft.com/office/drawing/2014/main" id="{49C136CA-7DB9-829F-5FEC-E792C3C1258F}"/>
              </a:ext>
            </a:extLst>
          </p:cNvPr>
          <p:cNvSpPr/>
          <p:nvPr/>
        </p:nvSpPr>
        <p:spPr>
          <a:xfrm>
            <a:off x="804672" y="3538728"/>
            <a:ext cx="2423160" cy="1271016"/>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Flecha: a la derecha 4">
            <a:extLst>
              <a:ext uri="{FF2B5EF4-FFF2-40B4-BE49-F238E27FC236}">
                <a16:creationId xmlns:a16="http://schemas.microsoft.com/office/drawing/2014/main" id="{CDBDC482-30D2-AD0C-47C0-5D10A253CB94}"/>
              </a:ext>
            </a:extLst>
          </p:cNvPr>
          <p:cNvSpPr/>
          <p:nvPr/>
        </p:nvSpPr>
        <p:spPr>
          <a:xfrm>
            <a:off x="3884676" y="3538728"/>
            <a:ext cx="2423160" cy="1271016"/>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Marcador de texto 2">
            <a:extLst>
              <a:ext uri="{FF2B5EF4-FFF2-40B4-BE49-F238E27FC236}">
                <a16:creationId xmlns:a16="http://schemas.microsoft.com/office/drawing/2014/main" id="{0996E0BF-CC4B-C369-C458-29AF62A70A38}"/>
              </a:ext>
            </a:extLst>
          </p:cNvPr>
          <p:cNvSpPr txBox="1">
            <a:spLocks/>
          </p:cNvSpPr>
          <p:nvPr/>
        </p:nvSpPr>
        <p:spPr>
          <a:xfrm>
            <a:off x="3590544" y="2651761"/>
            <a:ext cx="2505456" cy="6644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s-MX" dirty="0">
                <a:solidFill>
                  <a:schemeClr val="tx1"/>
                </a:solidFill>
              </a:rPr>
              <a:t>Policarpo</a:t>
            </a:r>
          </a:p>
        </p:txBody>
      </p:sp>
      <p:sp>
        <p:nvSpPr>
          <p:cNvPr id="7" name="Flecha: a la derecha 6">
            <a:extLst>
              <a:ext uri="{FF2B5EF4-FFF2-40B4-BE49-F238E27FC236}">
                <a16:creationId xmlns:a16="http://schemas.microsoft.com/office/drawing/2014/main" id="{9477DFB1-DDA1-8A41-F07E-3E45076B92D5}"/>
              </a:ext>
            </a:extLst>
          </p:cNvPr>
          <p:cNvSpPr/>
          <p:nvPr/>
        </p:nvSpPr>
        <p:spPr>
          <a:xfrm>
            <a:off x="6870192" y="3538728"/>
            <a:ext cx="2423160" cy="1271016"/>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Marcador de texto 2">
            <a:extLst>
              <a:ext uri="{FF2B5EF4-FFF2-40B4-BE49-F238E27FC236}">
                <a16:creationId xmlns:a16="http://schemas.microsoft.com/office/drawing/2014/main" id="{4136C2FB-51AF-6795-17A6-CEB14DD97AE9}"/>
              </a:ext>
            </a:extLst>
          </p:cNvPr>
          <p:cNvSpPr txBox="1">
            <a:spLocks/>
          </p:cNvSpPr>
          <p:nvPr/>
        </p:nvSpPr>
        <p:spPr>
          <a:xfrm>
            <a:off x="6504432" y="2651761"/>
            <a:ext cx="2505456" cy="6644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s-MX" dirty="0">
                <a:solidFill>
                  <a:schemeClr val="tx1"/>
                </a:solidFill>
              </a:rPr>
              <a:t>Ignacio</a:t>
            </a:r>
          </a:p>
        </p:txBody>
      </p:sp>
      <p:sp>
        <p:nvSpPr>
          <p:cNvPr id="9" name="Flecha: a la derecha 8">
            <a:extLst>
              <a:ext uri="{FF2B5EF4-FFF2-40B4-BE49-F238E27FC236}">
                <a16:creationId xmlns:a16="http://schemas.microsoft.com/office/drawing/2014/main" id="{1AB3BCB2-46A1-1D3C-93B5-83083DACD0EC}"/>
              </a:ext>
            </a:extLst>
          </p:cNvPr>
          <p:cNvSpPr/>
          <p:nvPr/>
        </p:nvSpPr>
        <p:spPr>
          <a:xfrm>
            <a:off x="9768840" y="3538728"/>
            <a:ext cx="2423160" cy="1271016"/>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Marcador de texto 2">
            <a:extLst>
              <a:ext uri="{FF2B5EF4-FFF2-40B4-BE49-F238E27FC236}">
                <a16:creationId xmlns:a16="http://schemas.microsoft.com/office/drawing/2014/main" id="{DD93DCF5-B8E6-E9F0-81D7-30000E243D4E}"/>
              </a:ext>
            </a:extLst>
          </p:cNvPr>
          <p:cNvSpPr txBox="1">
            <a:spLocks/>
          </p:cNvSpPr>
          <p:nvPr/>
        </p:nvSpPr>
        <p:spPr>
          <a:xfrm>
            <a:off x="8778240" y="4532741"/>
            <a:ext cx="2505456" cy="6644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s-MX" dirty="0" err="1">
                <a:solidFill>
                  <a:schemeClr val="tx1"/>
                </a:solidFill>
              </a:rPr>
              <a:t>Dunss</a:t>
            </a:r>
            <a:r>
              <a:rPr lang="es-MX" dirty="0">
                <a:solidFill>
                  <a:schemeClr val="tx1"/>
                </a:solidFill>
              </a:rPr>
              <a:t> </a:t>
            </a:r>
            <a:r>
              <a:rPr lang="es-MX" dirty="0" err="1">
                <a:solidFill>
                  <a:schemeClr val="tx1"/>
                </a:solidFill>
              </a:rPr>
              <a:t>Scoto</a:t>
            </a:r>
            <a:endParaRPr lang="es-MX" dirty="0">
              <a:solidFill>
                <a:schemeClr val="tx1"/>
              </a:solidFill>
            </a:endParaRPr>
          </a:p>
        </p:txBody>
      </p:sp>
      <p:sp>
        <p:nvSpPr>
          <p:cNvPr id="11" name="Signo de multiplicación 10">
            <a:extLst>
              <a:ext uri="{FF2B5EF4-FFF2-40B4-BE49-F238E27FC236}">
                <a16:creationId xmlns:a16="http://schemas.microsoft.com/office/drawing/2014/main" id="{E4BE177D-6D0B-4A9F-FBBA-904963ECD620}"/>
              </a:ext>
            </a:extLst>
          </p:cNvPr>
          <p:cNvSpPr/>
          <p:nvPr/>
        </p:nvSpPr>
        <p:spPr>
          <a:xfrm>
            <a:off x="1188720" y="1864963"/>
            <a:ext cx="1097280" cy="832105"/>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Signo de multiplicación 11">
            <a:extLst>
              <a:ext uri="{FF2B5EF4-FFF2-40B4-BE49-F238E27FC236}">
                <a16:creationId xmlns:a16="http://schemas.microsoft.com/office/drawing/2014/main" id="{C3CE52F2-8E9F-33FB-8705-EFDEAB3C925F}"/>
              </a:ext>
            </a:extLst>
          </p:cNvPr>
          <p:cNvSpPr/>
          <p:nvPr/>
        </p:nvSpPr>
        <p:spPr>
          <a:xfrm>
            <a:off x="4294632" y="1869123"/>
            <a:ext cx="1097280" cy="832105"/>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Signo de multiplicación 12">
            <a:extLst>
              <a:ext uri="{FF2B5EF4-FFF2-40B4-BE49-F238E27FC236}">
                <a16:creationId xmlns:a16="http://schemas.microsoft.com/office/drawing/2014/main" id="{2DB705FD-87E6-1C96-D39E-7E5BF3455234}"/>
              </a:ext>
            </a:extLst>
          </p:cNvPr>
          <p:cNvSpPr/>
          <p:nvPr/>
        </p:nvSpPr>
        <p:spPr>
          <a:xfrm>
            <a:off x="7098792" y="1864962"/>
            <a:ext cx="1097280" cy="832105"/>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D98073FB-E664-8D5C-DFA5-C02DB9C7DADC}"/>
              </a:ext>
            </a:extLst>
          </p:cNvPr>
          <p:cNvSpPr txBox="1"/>
          <p:nvPr/>
        </p:nvSpPr>
        <p:spPr>
          <a:xfrm>
            <a:off x="9198864" y="2074049"/>
            <a:ext cx="3355848" cy="1077218"/>
          </a:xfrm>
          <a:prstGeom prst="rect">
            <a:avLst/>
          </a:prstGeom>
          <a:noFill/>
        </p:spPr>
        <p:txBody>
          <a:bodyPr wrap="square" rtlCol="0">
            <a:spAutoFit/>
          </a:bodyPr>
          <a:lstStyle/>
          <a:p>
            <a:r>
              <a:rPr lang="es-MX" sz="3200" b="1" dirty="0"/>
              <a:t>TRADICIÓN DE LA IGLESIA </a:t>
            </a:r>
          </a:p>
        </p:txBody>
      </p:sp>
      <p:pic>
        <p:nvPicPr>
          <p:cNvPr id="20" name="Imagen 19">
            <a:extLst>
              <a:ext uri="{FF2B5EF4-FFF2-40B4-BE49-F238E27FC236}">
                <a16:creationId xmlns:a16="http://schemas.microsoft.com/office/drawing/2014/main" id="{E2F578F7-55B0-36FA-AA11-602105741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244" y="2983993"/>
            <a:ext cx="2316851" cy="1599822"/>
          </a:xfrm>
          <a:prstGeom prst="rect">
            <a:avLst/>
          </a:prstGeom>
        </p:spPr>
      </p:pic>
      <p:sp>
        <p:nvSpPr>
          <p:cNvPr id="21" name="CuadroTexto 20">
            <a:extLst>
              <a:ext uri="{FF2B5EF4-FFF2-40B4-BE49-F238E27FC236}">
                <a16:creationId xmlns:a16="http://schemas.microsoft.com/office/drawing/2014/main" id="{F4028362-D148-10C9-2069-665C34227C69}"/>
              </a:ext>
            </a:extLst>
          </p:cNvPr>
          <p:cNvSpPr txBox="1"/>
          <p:nvPr/>
        </p:nvSpPr>
        <p:spPr>
          <a:xfrm>
            <a:off x="521208" y="329184"/>
            <a:ext cx="11228832" cy="584775"/>
          </a:xfrm>
          <a:prstGeom prst="rect">
            <a:avLst/>
          </a:prstGeom>
          <a:noFill/>
        </p:spPr>
        <p:txBody>
          <a:bodyPr wrap="square" rtlCol="0">
            <a:spAutoFit/>
          </a:bodyPr>
          <a:lstStyle/>
          <a:p>
            <a:pPr algn="ctr"/>
            <a:r>
              <a:rPr lang="es-MX" sz="3200" b="1" dirty="0"/>
              <a:t>INMACULADA CONCEPCIÓN. </a:t>
            </a:r>
          </a:p>
        </p:txBody>
      </p:sp>
      <p:pic>
        <p:nvPicPr>
          <p:cNvPr id="23" name="Imagen 22">
            <a:extLst>
              <a:ext uri="{FF2B5EF4-FFF2-40B4-BE49-F238E27FC236}">
                <a16:creationId xmlns:a16="http://schemas.microsoft.com/office/drawing/2014/main" id="{D7C05E9A-07EA-C49D-01FC-865879D2B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26" y="3270297"/>
            <a:ext cx="1933956" cy="1262444"/>
          </a:xfrm>
          <a:prstGeom prst="rect">
            <a:avLst/>
          </a:prstGeom>
        </p:spPr>
      </p:pic>
      <p:pic>
        <p:nvPicPr>
          <p:cNvPr id="24" name="Imagen 23">
            <a:extLst>
              <a:ext uri="{FF2B5EF4-FFF2-40B4-BE49-F238E27FC236}">
                <a16:creationId xmlns:a16="http://schemas.microsoft.com/office/drawing/2014/main" id="{3AA79D99-C09B-117A-41E7-5C34706DB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676" y="3270297"/>
            <a:ext cx="1933956" cy="1262444"/>
          </a:xfrm>
          <a:prstGeom prst="rect">
            <a:avLst/>
          </a:prstGeom>
        </p:spPr>
      </p:pic>
      <p:pic>
        <p:nvPicPr>
          <p:cNvPr id="25" name="Imagen 24">
            <a:extLst>
              <a:ext uri="{FF2B5EF4-FFF2-40B4-BE49-F238E27FC236}">
                <a16:creationId xmlns:a16="http://schemas.microsoft.com/office/drawing/2014/main" id="{9CA60767-F054-1ACA-74C3-401547169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090" y="3245216"/>
            <a:ext cx="1933956" cy="1262444"/>
          </a:xfrm>
          <a:prstGeom prst="rect">
            <a:avLst/>
          </a:prstGeom>
        </p:spPr>
      </p:pic>
      <p:sp>
        <p:nvSpPr>
          <p:cNvPr id="26" name="CuadroTexto 25">
            <a:extLst>
              <a:ext uri="{FF2B5EF4-FFF2-40B4-BE49-F238E27FC236}">
                <a16:creationId xmlns:a16="http://schemas.microsoft.com/office/drawing/2014/main" id="{1F410135-6169-F44D-1554-1FFFFA83E3A7}"/>
              </a:ext>
            </a:extLst>
          </p:cNvPr>
          <p:cNvSpPr txBox="1"/>
          <p:nvPr/>
        </p:nvSpPr>
        <p:spPr>
          <a:xfrm>
            <a:off x="804672" y="5156164"/>
            <a:ext cx="10707624" cy="1569660"/>
          </a:xfrm>
          <a:prstGeom prst="rect">
            <a:avLst/>
          </a:prstGeom>
          <a:noFill/>
        </p:spPr>
        <p:txBody>
          <a:bodyPr wrap="square" rtlCol="0">
            <a:spAutoFit/>
          </a:bodyPr>
          <a:lstStyle/>
          <a:p>
            <a:pPr algn="ctr"/>
            <a:r>
              <a:rPr lang="es-MX" sz="3200" b="1" dirty="0"/>
              <a:t>Todas las doctrinas que los papistas han añadido a la TRADICIÓN, siguen el mismo patrón: Infalibilidad, asunción, purgatorio, inmaculada, etc. </a:t>
            </a:r>
          </a:p>
        </p:txBody>
      </p:sp>
    </p:spTree>
    <p:extLst>
      <p:ext uri="{BB962C8B-B14F-4D97-AF65-F5344CB8AC3E}">
        <p14:creationId xmlns:p14="http://schemas.microsoft.com/office/powerpoint/2010/main" val="3374429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9716503-9214-06B3-262A-8A625C21F081}"/>
              </a:ext>
            </a:extLst>
          </p:cNvPr>
          <p:cNvSpPr/>
          <p:nvPr/>
        </p:nvSpPr>
        <p:spPr>
          <a:xfrm>
            <a:off x="557784" y="1188720"/>
            <a:ext cx="11292840" cy="22402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48DB6A07-1820-3B77-C745-96D1004E820E}"/>
              </a:ext>
            </a:extLst>
          </p:cNvPr>
          <p:cNvSpPr>
            <a:spLocks noGrp="1"/>
          </p:cNvSpPr>
          <p:nvPr>
            <p:ph type="title"/>
          </p:nvPr>
        </p:nvSpPr>
        <p:spPr>
          <a:xfrm>
            <a:off x="731266" y="82296"/>
            <a:ext cx="10515600" cy="904875"/>
          </a:xfrm>
        </p:spPr>
        <p:txBody>
          <a:bodyPr>
            <a:normAutofit fontScale="90000"/>
          </a:bodyPr>
          <a:lstStyle/>
          <a:p>
            <a:pPr algn="ctr"/>
            <a:r>
              <a:rPr lang="es-MX" dirty="0"/>
              <a:t>¿QUÉ ES LA TRADICIÓN? </a:t>
            </a:r>
          </a:p>
        </p:txBody>
      </p:sp>
      <p:sp>
        <p:nvSpPr>
          <p:cNvPr id="7" name="Rectángulo 6">
            <a:extLst>
              <a:ext uri="{FF2B5EF4-FFF2-40B4-BE49-F238E27FC236}">
                <a16:creationId xmlns:a16="http://schemas.microsoft.com/office/drawing/2014/main" id="{9F13BFA3-3C56-6D08-8CF6-3204EA71C11F}"/>
              </a:ext>
            </a:extLst>
          </p:cNvPr>
          <p:cNvSpPr/>
          <p:nvPr/>
        </p:nvSpPr>
        <p:spPr>
          <a:xfrm>
            <a:off x="1389888" y="5221224"/>
            <a:ext cx="10085832" cy="148132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3" name="Marcador de texto 2">
            <a:extLst>
              <a:ext uri="{FF2B5EF4-FFF2-40B4-BE49-F238E27FC236}">
                <a16:creationId xmlns:a16="http://schemas.microsoft.com/office/drawing/2014/main" id="{17B297B1-9B65-A417-DCE4-82BD0177AC57}"/>
              </a:ext>
            </a:extLst>
          </p:cNvPr>
          <p:cNvSpPr>
            <a:spLocks noGrp="1"/>
          </p:cNvSpPr>
          <p:nvPr>
            <p:ph type="body" idx="1"/>
          </p:nvPr>
        </p:nvSpPr>
        <p:spPr>
          <a:xfrm>
            <a:off x="838200" y="1398207"/>
            <a:ext cx="10515600" cy="1500187"/>
          </a:xfrm>
        </p:spPr>
        <p:txBody>
          <a:bodyPr>
            <a:noAutofit/>
          </a:bodyPr>
          <a:lstStyle/>
          <a:p>
            <a:pPr algn="ctr"/>
            <a:r>
              <a:rPr lang="es-MX" sz="3200" dirty="0">
                <a:solidFill>
                  <a:schemeClr val="bg1"/>
                </a:solidFill>
                <a:effectLst>
                  <a:outerShdw blurRad="38100" dist="38100" dir="2700000" algn="tl">
                    <a:srgbClr val="000000">
                      <a:alpha val="43137"/>
                    </a:srgbClr>
                  </a:outerShdw>
                </a:effectLst>
              </a:rPr>
              <a:t>Si seguimos el ejemplo de los papistas, CUALQUIER CREENCIA PUEDE SER PASADA POR TRADICIÓN, no hay límites, cualquier cosa puede ser vinculante a la salvación si la IGLESIA (El papa y los curas) así lo creen justo. </a:t>
            </a:r>
          </a:p>
        </p:txBody>
      </p:sp>
      <p:sp>
        <p:nvSpPr>
          <p:cNvPr id="5" name="Flecha: hacia abajo 4">
            <a:extLst>
              <a:ext uri="{FF2B5EF4-FFF2-40B4-BE49-F238E27FC236}">
                <a16:creationId xmlns:a16="http://schemas.microsoft.com/office/drawing/2014/main" id="{43B81D1E-42E3-71EF-FD49-046485C8059F}"/>
              </a:ext>
            </a:extLst>
          </p:cNvPr>
          <p:cNvSpPr/>
          <p:nvPr/>
        </p:nvSpPr>
        <p:spPr>
          <a:xfrm>
            <a:off x="5518404" y="3561588"/>
            <a:ext cx="1371600" cy="1527048"/>
          </a:xfrm>
          <a:prstGeom prst="downArrow">
            <a:avLst/>
          </a:prstGeom>
          <a:solidFill>
            <a:srgbClr val="FF0000"/>
          </a:solidFill>
          <a:ln>
            <a:solidFill>
              <a:srgbClr val="FF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1B5A64FD-7231-0956-2A1F-1B6CA1D88E30}"/>
              </a:ext>
            </a:extLst>
          </p:cNvPr>
          <p:cNvSpPr txBox="1"/>
          <p:nvPr/>
        </p:nvSpPr>
        <p:spPr>
          <a:xfrm>
            <a:off x="1627632" y="5221224"/>
            <a:ext cx="9726168" cy="1384995"/>
          </a:xfrm>
          <a:prstGeom prst="rect">
            <a:avLst/>
          </a:prstGeom>
          <a:noFill/>
        </p:spPr>
        <p:txBody>
          <a:bodyPr wrap="square" rtlCol="0">
            <a:spAutoFit/>
          </a:bodyPr>
          <a:lstStyle/>
          <a:p>
            <a:pPr algn="ctr"/>
            <a:r>
              <a:rPr lang="es-MX" sz="2800" dirty="0">
                <a:solidFill>
                  <a:schemeClr val="bg1"/>
                </a:solidFill>
                <a:effectLst>
                  <a:outerShdw blurRad="38100" dist="38100" dir="2700000" algn="tl">
                    <a:srgbClr val="000000">
                      <a:alpha val="43137"/>
                    </a:srgbClr>
                  </a:outerShdw>
                </a:effectLst>
              </a:rPr>
              <a:t>El PROTESTANTISMO POR SU PARTE SE HA CONFORMADO EN ASIGNARLE DICHO VALOR (TRADICIÓN) A LA REGLA DE FE, TAL COMO FUE EN LOS PRIMEROS SIGLOS</a:t>
            </a:r>
          </a:p>
        </p:txBody>
      </p:sp>
    </p:spTree>
    <p:extLst>
      <p:ext uri="{BB962C8B-B14F-4D97-AF65-F5344CB8AC3E}">
        <p14:creationId xmlns:p14="http://schemas.microsoft.com/office/powerpoint/2010/main" val="2187173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0EBD8A5-53EF-00D4-012C-03679C9775AA}"/>
              </a:ext>
            </a:extLst>
          </p:cNvPr>
          <p:cNvSpPr>
            <a:spLocks noGrp="1"/>
          </p:cNvSpPr>
          <p:nvPr>
            <p:ph type="body" idx="1"/>
          </p:nvPr>
        </p:nvSpPr>
        <p:spPr>
          <a:xfrm>
            <a:off x="274320" y="768351"/>
            <a:ext cx="7379208" cy="5321300"/>
          </a:xfrm>
        </p:spPr>
        <p:txBody>
          <a:bodyPr>
            <a:normAutofit/>
          </a:bodyPr>
          <a:lstStyle/>
          <a:p>
            <a:pPr algn="ctr"/>
            <a:r>
              <a:rPr lang="es-MX" sz="3200" dirty="0">
                <a:solidFill>
                  <a:schemeClr val="tx1"/>
                </a:solidFill>
              </a:rPr>
              <a:t>“Juan </a:t>
            </a:r>
            <a:r>
              <a:rPr lang="es-MX" sz="3200" dirty="0" err="1">
                <a:solidFill>
                  <a:schemeClr val="tx1"/>
                </a:solidFill>
              </a:rPr>
              <a:t>Crisostomo</a:t>
            </a:r>
            <a:r>
              <a:rPr lang="es-MX" sz="3200" dirty="0">
                <a:solidFill>
                  <a:schemeClr val="tx1"/>
                </a:solidFill>
              </a:rPr>
              <a:t> consideraba que el método de interpretación surgía del texto mismo y favorecía una comprensión literal del texto en lugar de una comprensión de múltiples capas. Creía que el significado literal y no los sentidos alegóricos era la clave tanto para interpretar como para aplicar el texto”</a:t>
            </a:r>
          </a:p>
          <a:p>
            <a:endParaRPr lang="es-MX" sz="2000" u="sng" dirty="0">
              <a:solidFill>
                <a:schemeClr val="tx1"/>
              </a:solidFill>
            </a:endParaRPr>
          </a:p>
          <a:p>
            <a:r>
              <a:rPr lang="es-MX" sz="2000" u="sng" dirty="0">
                <a:solidFill>
                  <a:schemeClr val="tx1"/>
                </a:solidFill>
              </a:rPr>
              <a:t>(RA Krupp,  </a:t>
            </a:r>
            <a:r>
              <a:rPr lang="es-MX" sz="2000" u="sng" dirty="0" err="1">
                <a:solidFill>
                  <a:schemeClr val="tx1"/>
                </a:solidFill>
              </a:rPr>
              <a:t>Shepherding</a:t>
            </a:r>
            <a:r>
              <a:rPr lang="es-MX" sz="2000" u="sng" dirty="0">
                <a:solidFill>
                  <a:schemeClr val="tx1"/>
                </a:solidFill>
              </a:rPr>
              <a:t> </a:t>
            </a:r>
            <a:r>
              <a:rPr lang="es-MX" sz="2000" u="sng" dirty="0" err="1">
                <a:solidFill>
                  <a:schemeClr val="tx1"/>
                </a:solidFill>
              </a:rPr>
              <a:t>the</a:t>
            </a:r>
            <a:r>
              <a:rPr lang="es-MX" sz="2000" u="sng" dirty="0">
                <a:solidFill>
                  <a:schemeClr val="tx1"/>
                </a:solidFill>
              </a:rPr>
              <a:t> Flock </a:t>
            </a:r>
            <a:r>
              <a:rPr lang="es-MX" sz="2000" u="sng" dirty="0" err="1">
                <a:solidFill>
                  <a:schemeClr val="tx1"/>
                </a:solidFill>
              </a:rPr>
              <a:t>of</a:t>
            </a:r>
            <a:r>
              <a:rPr lang="es-MX" sz="2000" u="sng" dirty="0">
                <a:solidFill>
                  <a:schemeClr val="tx1"/>
                </a:solidFill>
              </a:rPr>
              <a:t> </a:t>
            </a:r>
            <a:r>
              <a:rPr lang="es-MX" sz="2000" u="sng" dirty="0" err="1">
                <a:solidFill>
                  <a:schemeClr val="tx1"/>
                </a:solidFill>
              </a:rPr>
              <a:t>God</a:t>
            </a:r>
            <a:r>
              <a:rPr lang="es-MX" sz="2000" u="sng" dirty="0">
                <a:solidFill>
                  <a:schemeClr val="tx1"/>
                </a:solidFill>
              </a:rPr>
              <a:t>: </a:t>
            </a:r>
            <a:r>
              <a:rPr lang="es-MX" sz="2000" u="sng" dirty="0" err="1">
                <a:solidFill>
                  <a:schemeClr val="tx1"/>
                </a:solidFill>
              </a:rPr>
              <a:t>The</a:t>
            </a:r>
            <a:r>
              <a:rPr lang="es-MX" sz="2000" u="sng" dirty="0">
                <a:solidFill>
                  <a:schemeClr val="tx1"/>
                </a:solidFill>
              </a:rPr>
              <a:t> Pastoral </a:t>
            </a:r>
            <a:r>
              <a:rPr lang="es-MX" sz="2000" u="sng" dirty="0" err="1">
                <a:solidFill>
                  <a:schemeClr val="tx1"/>
                </a:solidFill>
              </a:rPr>
              <a:t>Theology</a:t>
            </a:r>
            <a:r>
              <a:rPr lang="es-MX" sz="2000" u="sng" dirty="0">
                <a:solidFill>
                  <a:schemeClr val="tx1"/>
                </a:solidFill>
              </a:rPr>
              <a:t> </a:t>
            </a:r>
            <a:r>
              <a:rPr lang="es-MX" sz="2000" u="sng" dirty="0" err="1">
                <a:solidFill>
                  <a:schemeClr val="tx1"/>
                </a:solidFill>
              </a:rPr>
              <a:t>of</a:t>
            </a:r>
            <a:r>
              <a:rPr lang="es-MX" sz="2000" u="sng" dirty="0">
                <a:solidFill>
                  <a:schemeClr val="tx1"/>
                </a:solidFill>
              </a:rPr>
              <a:t> John </a:t>
            </a:r>
            <a:r>
              <a:rPr lang="es-MX" sz="2000" u="sng" dirty="0" err="1">
                <a:solidFill>
                  <a:schemeClr val="tx1"/>
                </a:solidFill>
              </a:rPr>
              <a:t>Chrysostom</a:t>
            </a:r>
            <a:r>
              <a:rPr lang="es-MX" sz="2000" u="sng" dirty="0">
                <a:solidFill>
                  <a:schemeClr val="tx1"/>
                </a:solidFill>
              </a:rPr>
              <a:t>  (Nueva York: Peter Lang, 1991), American </a:t>
            </a:r>
            <a:r>
              <a:rPr lang="es-MX" sz="2000" u="sng" dirty="0" err="1">
                <a:solidFill>
                  <a:schemeClr val="tx1"/>
                </a:solidFill>
              </a:rPr>
              <a:t>University</a:t>
            </a:r>
            <a:r>
              <a:rPr lang="es-MX" sz="2000" u="sng" dirty="0">
                <a:solidFill>
                  <a:schemeClr val="tx1"/>
                </a:solidFill>
              </a:rPr>
              <a:t> </a:t>
            </a:r>
            <a:r>
              <a:rPr lang="es-MX" sz="2000" u="sng" dirty="0" err="1">
                <a:solidFill>
                  <a:schemeClr val="tx1"/>
                </a:solidFill>
              </a:rPr>
              <a:t>Studies</a:t>
            </a:r>
            <a:r>
              <a:rPr lang="es-MX" sz="2000" u="sng" dirty="0">
                <a:solidFill>
                  <a:schemeClr val="tx1"/>
                </a:solidFill>
              </a:rPr>
              <a:t> , Serie VII, Teología y Religión, vol. 101, pág.</a:t>
            </a:r>
          </a:p>
        </p:txBody>
      </p:sp>
      <p:pic>
        <p:nvPicPr>
          <p:cNvPr id="8194" name="Picture 2" descr="Shepherding the Flock of God: The Pastoral Theology of John Chrysostom: 101  : Krupp, Robert Allen: Amazon.com.mx: Libros">
            <a:extLst>
              <a:ext uri="{FF2B5EF4-FFF2-40B4-BE49-F238E27FC236}">
                <a16:creationId xmlns:a16="http://schemas.microsoft.com/office/drawing/2014/main" id="{CE21E07D-D9C2-366F-1621-322502499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795" y="768350"/>
            <a:ext cx="3661904" cy="557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31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91" name="Rectangle 27690">
            <a:extLst>
              <a:ext uri="{FF2B5EF4-FFF2-40B4-BE49-F238E27FC236}">
                <a16:creationId xmlns:a16="http://schemas.microsoft.com/office/drawing/2014/main" id="{439BCA50-5C8B-4034-853C-B2917664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93" name="Group 27692">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694" name="Rectangle 27693">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95" name="Rectangle 27694">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65A3AD8C-B961-2B41-4BD5-28E0A2BFD345}"/>
              </a:ext>
            </a:extLst>
          </p:cNvPr>
          <p:cNvSpPr>
            <a:spLocks noGrp="1"/>
          </p:cNvSpPr>
          <p:nvPr>
            <p:ph type="title"/>
          </p:nvPr>
        </p:nvSpPr>
        <p:spPr>
          <a:xfrm>
            <a:off x="549277" y="458033"/>
            <a:ext cx="5257798" cy="726224"/>
          </a:xfrm>
        </p:spPr>
        <p:txBody>
          <a:bodyPr vert="horz" wrap="square" lIns="91440" tIns="45720" rIns="91440" bIns="45720" rtlCol="0" anchor="ctr">
            <a:normAutofit/>
          </a:bodyPr>
          <a:lstStyle/>
          <a:p>
            <a:r>
              <a:rPr lang="en-US" sz="2200" kern="1200">
                <a:solidFill>
                  <a:schemeClr val="tx1"/>
                </a:solidFill>
                <a:latin typeface="+mj-lt"/>
                <a:ea typeface="+mj-ea"/>
                <a:cs typeface="+mj-cs"/>
              </a:rPr>
              <a:t>PALEORTODOXIA</a:t>
            </a:r>
          </a:p>
        </p:txBody>
      </p:sp>
      <p:pic>
        <p:nvPicPr>
          <p:cNvPr id="27656" name="Picture 8" descr="Cómo leían la Biblia los Padres de la Iglesia">
            <a:extLst>
              <a:ext uri="{FF2B5EF4-FFF2-40B4-BE49-F238E27FC236}">
                <a16:creationId xmlns:a16="http://schemas.microsoft.com/office/drawing/2014/main" id="{52F281FA-253A-7967-0E72-4A880890FB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56" r="3" b="4638"/>
          <a:stretch/>
        </p:blipFill>
        <p:spPr bwMode="auto">
          <a:xfrm>
            <a:off x="550863" y="1557339"/>
            <a:ext cx="3589750" cy="47520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27654" name="Picture 6" descr="A Dictionary of Early Christian Beliefs: A Reference Guide to More Than 700  Topics Discussed by the Early Church Fathers: Bercot, David W.:  9781565633575: Amazon.com: Books">
            <a:extLst>
              <a:ext uri="{FF2B5EF4-FFF2-40B4-BE49-F238E27FC236}">
                <a16:creationId xmlns:a16="http://schemas.microsoft.com/office/drawing/2014/main" id="{A9A14164-9207-8B1E-18DE-700EF8DAE8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2428"/>
          <a:stretch/>
        </p:blipFill>
        <p:spPr bwMode="auto">
          <a:xfrm>
            <a:off x="4322198" y="1557339"/>
            <a:ext cx="3567884" cy="47520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3" name="Picture 10" descr="Amazon.com: History Of The Christian Church (The Complete Eight Volumes In  One) eBook : Schaff, Philip: Tienda Kindle">
            <a:extLst>
              <a:ext uri="{FF2B5EF4-FFF2-40B4-BE49-F238E27FC236}">
                <a16:creationId xmlns:a16="http://schemas.microsoft.com/office/drawing/2014/main" id="{2671343A-A3BF-44B5-DD43-91A056D8EC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16"/>
          <a:stretch/>
        </p:blipFill>
        <p:spPr bwMode="auto">
          <a:xfrm>
            <a:off x="8070082" y="1557339"/>
            <a:ext cx="3567600" cy="47520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856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89F7330-7A62-9F19-6037-DBBD662F8C9F}"/>
              </a:ext>
            </a:extLst>
          </p:cNvPr>
          <p:cNvSpPr>
            <a:spLocks noGrp="1"/>
          </p:cNvSpPr>
          <p:nvPr>
            <p:ph type="body" idx="1"/>
          </p:nvPr>
        </p:nvSpPr>
        <p:spPr>
          <a:xfrm>
            <a:off x="256032" y="841249"/>
            <a:ext cx="6382512" cy="5248402"/>
          </a:xfrm>
        </p:spPr>
        <p:txBody>
          <a:bodyPr>
            <a:normAutofit lnSpcReduction="10000"/>
          </a:bodyPr>
          <a:lstStyle/>
          <a:p>
            <a:pPr algn="ctr"/>
            <a:r>
              <a:rPr lang="es-MX" dirty="0">
                <a:solidFill>
                  <a:schemeClr val="tx1"/>
                </a:solidFill>
              </a:rPr>
              <a:t>“Así como quien sabe leer no necesita de otro lector, cuando se apodera de un volumen, para que le diga lo que en él está escrito, así también quien ha comprendido las reglas que intentamos transmitir conservarán el conocimiento de estas reglas, como las letras, cuando encuentren algo oscuro en los libros sagrados, y no necesitarán de otra persona que las entienda para descubrirles lo que está envuelto en oscuridad. En cambio, siguiendo ciertas pistas, podrán captar el significado oculto de un pasaje sin ningún error, al menos para evitar caer en opiniones absurdamente equivocadas”</a:t>
            </a:r>
          </a:p>
          <a:p>
            <a:pPr algn="ctr"/>
            <a:endParaRPr lang="es-MX" dirty="0">
              <a:solidFill>
                <a:schemeClr val="tx1"/>
              </a:solidFill>
            </a:endParaRPr>
          </a:p>
          <a:p>
            <a:pPr algn="ctr"/>
            <a:r>
              <a:rPr lang="es-MX" u="sng" dirty="0">
                <a:solidFill>
                  <a:schemeClr val="tx1"/>
                </a:solidFill>
              </a:rPr>
              <a:t>De Doctrina </a:t>
            </a:r>
            <a:r>
              <a:rPr lang="es-MX" u="sng" dirty="0" err="1">
                <a:solidFill>
                  <a:schemeClr val="tx1"/>
                </a:solidFill>
              </a:rPr>
              <a:t>Christiana</a:t>
            </a:r>
            <a:r>
              <a:rPr lang="es-MX" u="sng" dirty="0">
                <a:solidFill>
                  <a:schemeClr val="tx1"/>
                </a:solidFill>
              </a:rPr>
              <a:t> , Libro II.14, p.135</a:t>
            </a:r>
          </a:p>
        </p:txBody>
      </p:sp>
      <p:pic>
        <p:nvPicPr>
          <p:cNvPr id="9218" name="Picture 2" descr="On Christian Doctrine: De doctrina Christiana (English: On Christian  Doctrine or On Christian Teaching) is a theological text written by Sain by  Saint Augustine | The StoryGraph">
            <a:extLst>
              <a:ext uri="{FF2B5EF4-FFF2-40B4-BE49-F238E27FC236}">
                <a16:creationId xmlns:a16="http://schemas.microsoft.com/office/drawing/2014/main" id="{71586C46-5B53-36F3-60CF-3B22CB3BC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164" y="664464"/>
            <a:ext cx="3906445" cy="5852352"/>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24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8966AA-1827-AE2B-6AC7-2244191E3728}"/>
              </a:ext>
            </a:extLst>
          </p:cNvPr>
          <p:cNvSpPr>
            <a:spLocks noGrp="1"/>
          </p:cNvSpPr>
          <p:nvPr>
            <p:ph type="title"/>
          </p:nvPr>
        </p:nvSpPr>
        <p:spPr>
          <a:xfrm>
            <a:off x="-366014" y="1042544"/>
            <a:ext cx="8129270" cy="667385"/>
          </a:xfrm>
        </p:spPr>
        <p:txBody>
          <a:bodyPr>
            <a:normAutofit fontScale="90000"/>
          </a:bodyPr>
          <a:lstStyle/>
          <a:p>
            <a:pPr algn="ctr"/>
            <a:r>
              <a:rPr lang="es-MX" dirty="0"/>
              <a:t>LA ESCUELA ALEGÓRICA DE LA EDAD MEDIA</a:t>
            </a:r>
          </a:p>
        </p:txBody>
      </p:sp>
      <p:sp>
        <p:nvSpPr>
          <p:cNvPr id="3" name="Marcador de texto 2">
            <a:extLst>
              <a:ext uri="{FF2B5EF4-FFF2-40B4-BE49-F238E27FC236}">
                <a16:creationId xmlns:a16="http://schemas.microsoft.com/office/drawing/2014/main" id="{FEA025D1-5D68-8E6C-A072-DB17F7BBDF2B}"/>
              </a:ext>
            </a:extLst>
          </p:cNvPr>
          <p:cNvSpPr>
            <a:spLocks noGrp="1"/>
          </p:cNvSpPr>
          <p:nvPr>
            <p:ph type="body" idx="1"/>
          </p:nvPr>
        </p:nvSpPr>
        <p:spPr>
          <a:xfrm>
            <a:off x="182880" y="1709929"/>
            <a:ext cx="6547104" cy="4379721"/>
          </a:xfrm>
        </p:spPr>
        <p:txBody>
          <a:bodyPr>
            <a:normAutofit fontScale="92500" lnSpcReduction="10000"/>
          </a:bodyPr>
          <a:lstStyle/>
          <a:p>
            <a:pPr algn="ctr"/>
            <a:r>
              <a:rPr lang="es-MX" dirty="0">
                <a:solidFill>
                  <a:schemeClr val="tx1"/>
                </a:solidFill>
              </a:rPr>
              <a:t>“Aunque esta clasificación estuvo muy extendida en la Edad Media, proviene originalmente de la época de Agustín y Juan Casiano. Su uso se puede mostrar mejor en el ejemplo de Gálatas 4:22 y siguientes. Aquí 'Jerusalén' puede entenderse de cuatro maneras diferentes. Históricamente significa la ciudad de los judíos; alegóricamente significa la iglesia de Cristo; anagógicamente señala esa ciudad celestial que es la madre de todos nosotros; y tropológicamente (o moralmente) indica el alma humana ”</a:t>
            </a:r>
          </a:p>
          <a:p>
            <a:pPr algn="ctr"/>
            <a:endParaRPr lang="es-MX" i="1" u="sng" dirty="0">
              <a:solidFill>
                <a:schemeClr val="tx1"/>
              </a:solidFill>
            </a:endParaRPr>
          </a:p>
          <a:p>
            <a:pPr algn="ctr"/>
            <a:r>
              <a:rPr lang="en-US" i="1" u="sng" dirty="0">
                <a:solidFill>
                  <a:schemeClr val="tx1"/>
                </a:solidFill>
              </a:rPr>
              <a:t> A Short History of the Interpretation of the Bible  (Philadelphia: Fortress, 1984). p. 85).</a:t>
            </a:r>
            <a:endParaRPr lang="es-MX" i="1" u="sng" dirty="0">
              <a:solidFill>
                <a:schemeClr val="tx1"/>
              </a:solidFill>
            </a:endParaRPr>
          </a:p>
        </p:txBody>
      </p:sp>
      <p:pic>
        <p:nvPicPr>
          <p:cNvPr id="10242" name="Picture 2" descr="A Short History of the Interpretation of the Bible">
            <a:extLst>
              <a:ext uri="{FF2B5EF4-FFF2-40B4-BE49-F238E27FC236}">
                <a16:creationId xmlns:a16="http://schemas.microsoft.com/office/drawing/2014/main" id="{31C30EC5-52F2-90FD-5D51-F97A46E55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0" y="432831"/>
            <a:ext cx="3778314" cy="5839827"/>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787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89F7330-7A62-9F19-6037-DBBD662F8C9F}"/>
              </a:ext>
            </a:extLst>
          </p:cNvPr>
          <p:cNvSpPr>
            <a:spLocks noGrp="1"/>
          </p:cNvSpPr>
          <p:nvPr>
            <p:ph type="body" idx="1"/>
          </p:nvPr>
        </p:nvSpPr>
        <p:spPr>
          <a:xfrm>
            <a:off x="256032" y="841249"/>
            <a:ext cx="6227064" cy="5248402"/>
          </a:xfrm>
        </p:spPr>
        <p:txBody>
          <a:bodyPr>
            <a:normAutofit fontScale="92500" lnSpcReduction="10000"/>
          </a:bodyPr>
          <a:lstStyle/>
          <a:p>
            <a:pPr algn="ctr"/>
            <a:r>
              <a:rPr lang="es-MX" dirty="0">
                <a:solidFill>
                  <a:schemeClr val="tx1"/>
                </a:solidFill>
              </a:rPr>
              <a:t>Pero dondequiera que su significado sea claro, debemos aprender cómo deben entenderse en lugares más oscuros. Después de todo, no hay mejor manera de entender lo que se le dijo a Dios en el versículo  Tomad las armas y el escudo y levántate en ayuda de mí  (Sal 35,2), que desde ese otro lugar donde leemos  Señor. Nos has coronado como con el escudo de tu buena voluntad  (Sal 5,12)... Pero donde surge un posible significado que no puede ser aclarado del todo por otros testimonios ciertos de las Sagradas Escrituras, queda por dilucidarlo con argumentos de la razón, incluso si el escritor cuyas palabras intentamos comprender tal vez no pretendiera ese significado. </a:t>
            </a:r>
          </a:p>
          <a:p>
            <a:pPr algn="ctr"/>
            <a:endParaRPr lang="es-MX" dirty="0">
              <a:solidFill>
                <a:schemeClr val="tx1"/>
              </a:solidFill>
            </a:endParaRPr>
          </a:p>
          <a:p>
            <a:pPr algn="ctr"/>
            <a:r>
              <a:rPr lang="es-MX" i="1" u="sng" dirty="0">
                <a:solidFill>
                  <a:schemeClr val="tx1"/>
                </a:solidFill>
              </a:rPr>
              <a:t>De Doctrina </a:t>
            </a:r>
            <a:r>
              <a:rPr lang="es-MX" i="1" u="sng" dirty="0" err="1">
                <a:solidFill>
                  <a:schemeClr val="tx1"/>
                </a:solidFill>
              </a:rPr>
              <a:t>Christiana</a:t>
            </a:r>
            <a:r>
              <a:rPr lang="es-MX" i="1" u="sng" dirty="0">
                <a:solidFill>
                  <a:schemeClr val="tx1"/>
                </a:solidFill>
              </a:rPr>
              <a:t> , Libro III.37, 39, págs. 185-186</a:t>
            </a:r>
          </a:p>
        </p:txBody>
      </p:sp>
      <p:pic>
        <p:nvPicPr>
          <p:cNvPr id="9218" name="Picture 2" descr="On Christian Doctrine: De doctrina Christiana (English: On Christian  Doctrine or On Christian Teaching) is a theological text written by Sain by  Saint Augustine | The StoryGraph">
            <a:extLst>
              <a:ext uri="{FF2B5EF4-FFF2-40B4-BE49-F238E27FC236}">
                <a16:creationId xmlns:a16="http://schemas.microsoft.com/office/drawing/2014/main" id="{71586C46-5B53-36F3-60CF-3B22CB3BC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164" y="664464"/>
            <a:ext cx="3906445" cy="5852352"/>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89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3F6741D-5C88-1435-BE3B-37653B12AB4F}"/>
              </a:ext>
            </a:extLst>
          </p:cNvPr>
          <p:cNvSpPr>
            <a:spLocks noGrp="1"/>
          </p:cNvSpPr>
          <p:nvPr>
            <p:ph type="body" idx="1"/>
          </p:nvPr>
        </p:nvSpPr>
        <p:spPr>
          <a:xfrm>
            <a:off x="831850" y="356617"/>
            <a:ext cx="10515600" cy="914399"/>
          </a:xfrm>
        </p:spPr>
        <p:txBody>
          <a:bodyPr>
            <a:noAutofit/>
          </a:bodyPr>
          <a:lstStyle/>
          <a:p>
            <a:pPr algn="ctr"/>
            <a:r>
              <a:rPr lang="es-MX" sz="4000" dirty="0">
                <a:solidFill>
                  <a:schemeClr val="tx1"/>
                </a:solidFill>
              </a:rPr>
              <a:t>Si Lyra non </a:t>
            </a:r>
            <a:r>
              <a:rPr lang="es-MX" sz="4000" dirty="0" err="1">
                <a:solidFill>
                  <a:schemeClr val="tx1"/>
                </a:solidFill>
              </a:rPr>
              <a:t>lyrasset</a:t>
            </a:r>
            <a:r>
              <a:rPr lang="es-MX" sz="4000" dirty="0">
                <a:solidFill>
                  <a:schemeClr val="tx1"/>
                </a:solidFill>
              </a:rPr>
              <a:t>, </a:t>
            </a:r>
            <a:r>
              <a:rPr lang="es-MX" sz="4000" dirty="0" err="1">
                <a:solidFill>
                  <a:schemeClr val="tx1"/>
                </a:solidFill>
              </a:rPr>
              <a:t>Lutherus</a:t>
            </a:r>
            <a:r>
              <a:rPr lang="es-MX" sz="4000" dirty="0">
                <a:solidFill>
                  <a:schemeClr val="tx1"/>
                </a:solidFill>
              </a:rPr>
              <a:t> non </a:t>
            </a:r>
            <a:r>
              <a:rPr lang="es-MX" sz="4000" dirty="0" err="1">
                <a:solidFill>
                  <a:schemeClr val="tx1"/>
                </a:solidFill>
              </a:rPr>
              <a:t>saltasset</a:t>
            </a:r>
            <a:r>
              <a:rPr lang="es-MX" sz="4000" dirty="0">
                <a:solidFill>
                  <a:schemeClr val="tx1"/>
                </a:solidFill>
              </a:rPr>
              <a:t> («Si Lira no hubiese tocado la lira, Lutero no habría bailado»)</a:t>
            </a:r>
          </a:p>
        </p:txBody>
      </p:sp>
      <p:pic>
        <p:nvPicPr>
          <p:cNvPr id="11266" name="Picture 2" descr="undefined">
            <a:extLst>
              <a:ext uri="{FF2B5EF4-FFF2-40B4-BE49-F238E27FC236}">
                <a16:creationId xmlns:a16="http://schemas.microsoft.com/office/drawing/2014/main" id="{37DB0342-45AA-7ECE-6701-54285EB37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78" y="2216626"/>
            <a:ext cx="3994872" cy="3847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846AF26-FADF-70A7-FB23-E6285A05485A}"/>
              </a:ext>
            </a:extLst>
          </p:cNvPr>
          <p:cNvSpPr txBox="1"/>
          <p:nvPr/>
        </p:nvSpPr>
        <p:spPr>
          <a:xfrm>
            <a:off x="347472" y="2551836"/>
            <a:ext cx="6720840" cy="3539430"/>
          </a:xfrm>
          <a:prstGeom prst="rect">
            <a:avLst/>
          </a:prstGeom>
          <a:noFill/>
        </p:spPr>
        <p:txBody>
          <a:bodyPr wrap="square">
            <a:spAutoFit/>
          </a:bodyPr>
          <a:lstStyle/>
          <a:p>
            <a:r>
              <a:rPr lang="es-MX" sz="2800" dirty="0"/>
              <a:t>Nicolás de Lyra (c. 1270-1349) influyó mucho en el enfoque de la </a:t>
            </a:r>
            <a:r>
              <a:rPr lang="es-MX" sz="2800" b="1" dirty="0"/>
              <a:t>exégesis de los reformadores</a:t>
            </a:r>
            <a:r>
              <a:rPr lang="es-MX" sz="2800" dirty="0"/>
              <a:t>. Nicolás era conocido como el comentarista bíblico más importante e influyente de la Baja Edad Media y es representativo de la escuela de exégesis </a:t>
            </a:r>
            <a:r>
              <a:rPr lang="es-MX" sz="2800" b="1" dirty="0"/>
              <a:t>histórico-literal</a:t>
            </a:r>
            <a:r>
              <a:rPr lang="es-MX" sz="2800" dirty="0"/>
              <a:t>, muy parecida a la exégesis de Tomás de Aquino</a:t>
            </a:r>
          </a:p>
        </p:txBody>
      </p:sp>
    </p:spTree>
    <p:extLst>
      <p:ext uri="{BB962C8B-B14F-4D97-AF65-F5344CB8AC3E}">
        <p14:creationId xmlns:p14="http://schemas.microsoft.com/office/powerpoint/2010/main" val="3016554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CBEDE3B-CDD2-C07E-C4C1-CA23C6DC43DB}"/>
              </a:ext>
            </a:extLst>
          </p:cNvPr>
          <p:cNvSpPr/>
          <p:nvPr/>
        </p:nvSpPr>
        <p:spPr>
          <a:xfrm>
            <a:off x="265176" y="320040"/>
            <a:ext cx="11777472" cy="181051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609A4AC9-2F9E-1EB8-ABE1-E22E621EBBEA}"/>
              </a:ext>
            </a:extLst>
          </p:cNvPr>
          <p:cNvSpPr/>
          <p:nvPr/>
        </p:nvSpPr>
        <p:spPr>
          <a:xfrm>
            <a:off x="265176" y="2295144"/>
            <a:ext cx="11777472" cy="20482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texto 2">
            <a:extLst>
              <a:ext uri="{FF2B5EF4-FFF2-40B4-BE49-F238E27FC236}">
                <a16:creationId xmlns:a16="http://schemas.microsoft.com/office/drawing/2014/main" id="{5B67B294-AC63-E3F2-AF73-0CACA0DACFC2}"/>
              </a:ext>
            </a:extLst>
          </p:cNvPr>
          <p:cNvSpPr>
            <a:spLocks noGrp="1"/>
          </p:cNvSpPr>
          <p:nvPr>
            <p:ph type="body" idx="1"/>
          </p:nvPr>
        </p:nvSpPr>
        <p:spPr>
          <a:xfrm>
            <a:off x="356616" y="447231"/>
            <a:ext cx="11539728" cy="1500187"/>
          </a:xfrm>
        </p:spPr>
        <p:txBody>
          <a:bodyPr>
            <a:noAutofit/>
          </a:bodyPr>
          <a:lstStyle/>
          <a:p>
            <a:pPr algn="ctr"/>
            <a:r>
              <a:rPr lang="es-MX" sz="2800" dirty="0">
                <a:solidFill>
                  <a:schemeClr val="tx1"/>
                </a:solidFill>
              </a:rPr>
              <a:t>Nicolás también expresó preocupación por la inclinación de muchos exégetas de su época a enfatizar lo que él llamó una interpretación místico-espiritual sobre el significado literal, oscureciendo así la comprensión literal de las Escrituras:</a:t>
            </a:r>
          </a:p>
        </p:txBody>
      </p:sp>
      <p:sp>
        <p:nvSpPr>
          <p:cNvPr id="6" name="CuadroTexto 5">
            <a:extLst>
              <a:ext uri="{FF2B5EF4-FFF2-40B4-BE49-F238E27FC236}">
                <a16:creationId xmlns:a16="http://schemas.microsoft.com/office/drawing/2014/main" id="{C8BAF4CD-3B74-5F40-2620-DFC853242395}"/>
              </a:ext>
            </a:extLst>
          </p:cNvPr>
          <p:cNvSpPr txBox="1"/>
          <p:nvPr/>
        </p:nvSpPr>
        <p:spPr>
          <a:xfrm>
            <a:off x="356616" y="2452360"/>
            <a:ext cx="11539728" cy="1754326"/>
          </a:xfrm>
          <a:prstGeom prst="rect">
            <a:avLst/>
          </a:prstGeom>
          <a:noFill/>
        </p:spPr>
        <p:txBody>
          <a:bodyPr wrap="square">
            <a:spAutoFit/>
          </a:bodyPr>
          <a:lstStyle/>
          <a:p>
            <a:pPr algn="ctr"/>
            <a:r>
              <a:rPr lang="es-MX" dirty="0">
                <a:solidFill>
                  <a:schemeClr val="bg1"/>
                </a:solidFill>
              </a:rPr>
              <a:t> Debe saberse también que el sentido literal queda muy eclipsado debido al método de exposición comúnmente seguido por otros, quienes, aunque dijeron muchas cosas buenas, discutieron demasiado poco el significado literal y multiplicaron los significados místicos a tal punto. hasta tal punto que el significado literal, interrumpido por tantas interpretaciones místicas, resulta casi asfixiado. También han dividido los contextos en tantas partes y citado tantas fuentes que concuerdan con su posición, que en parte confunden la comprensión y la memoria, distrayendo la mente de la comprensión del sentido literal.</a:t>
            </a:r>
          </a:p>
        </p:txBody>
      </p:sp>
      <p:pic>
        <p:nvPicPr>
          <p:cNvPr id="12290" name="Picture 2" descr="Postilla Seu Expositio Litteralis Et Moralis Nicolai De Lira Ordinis  Minorum Super Epistolas Et Evangelia Quadragesimalia: Cum Quonibus Fratris  Antonij Betontini Eiusdem Ordinis (Classic Reprint) : Lyra, Nicholas Of:  Amazon.in: किताबें">
            <a:extLst>
              <a:ext uri="{FF2B5EF4-FFF2-40B4-BE49-F238E27FC236}">
                <a16:creationId xmlns:a16="http://schemas.microsoft.com/office/drawing/2014/main" id="{739CEA0C-1A57-A7E1-038A-1EC0F836D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068" y="4363902"/>
            <a:ext cx="1950163" cy="251460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AC9567AC-146E-463E-436F-0D14F75EC812}"/>
              </a:ext>
            </a:extLst>
          </p:cNvPr>
          <p:cNvSpPr txBox="1"/>
          <p:nvPr/>
        </p:nvSpPr>
        <p:spPr>
          <a:xfrm>
            <a:off x="852678" y="5344775"/>
            <a:ext cx="6094476" cy="923330"/>
          </a:xfrm>
          <a:prstGeom prst="rect">
            <a:avLst/>
          </a:prstGeom>
          <a:noFill/>
        </p:spPr>
        <p:txBody>
          <a:bodyPr wrap="square">
            <a:spAutoFit/>
          </a:bodyPr>
          <a:lstStyle/>
          <a:p>
            <a:r>
              <a:rPr lang="es-MX" b="0" i="0" u="sng" dirty="0">
                <a:solidFill>
                  <a:srgbClr val="444444"/>
                </a:solidFill>
                <a:effectLst/>
                <a:highlight>
                  <a:srgbClr val="FFFFFF"/>
                </a:highlight>
                <a:latin typeface="PT Serif" panose="020A0603040505020204" pitchFamily="18" charset="0"/>
              </a:rPr>
              <a:t>Nicolás de Lira,  </a:t>
            </a:r>
            <a:r>
              <a:rPr lang="es-MX" b="0" i="1" u="sng" dirty="0">
                <a:solidFill>
                  <a:srgbClr val="444444"/>
                </a:solidFill>
                <a:effectLst/>
                <a:highlight>
                  <a:srgbClr val="FFFFFF"/>
                </a:highlight>
                <a:latin typeface="PT Serif" panose="020A0603040505020204" pitchFamily="18" charset="0"/>
              </a:rPr>
              <a:t>Postilla </a:t>
            </a:r>
            <a:r>
              <a:rPr lang="es-MX" b="0" i="1" u="sng" dirty="0" err="1">
                <a:solidFill>
                  <a:srgbClr val="444444"/>
                </a:solidFill>
                <a:effectLst/>
                <a:highlight>
                  <a:srgbClr val="FFFFFF"/>
                </a:highlight>
                <a:latin typeface="PT Serif" panose="020A0603040505020204" pitchFamily="18" charset="0"/>
              </a:rPr>
              <a:t>litteralis</a:t>
            </a:r>
            <a:r>
              <a:rPr lang="es-MX" b="0" i="1" u="sng" dirty="0">
                <a:solidFill>
                  <a:srgbClr val="444444"/>
                </a:solidFill>
                <a:effectLst/>
                <a:highlight>
                  <a:srgbClr val="FFFFFF"/>
                </a:highlight>
                <a:latin typeface="PT Serif" panose="020A0603040505020204" pitchFamily="18" charset="0"/>
              </a:rPr>
              <a:t>, Prólogo 2, </a:t>
            </a:r>
            <a:r>
              <a:rPr lang="es-MX" b="0" i="0" u="sng" dirty="0">
                <a:solidFill>
                  <a:srgbClr val="444444"/>
                </a:solidFill>
                <a:effectLst/>
                <a:highlight>
                  <a:srgbClr val="FFFFFF"/>
                </a:highlight>
                <a:latin typeface="PT Serif" panose="020A0603040505020204" pitchFamily="18" charset="0"/>
              </a:rPr>
              <a:t> MPL 113, Cols. 29b–30c Traducido por el Dr. Michael Woodward. Citado por Michael Woodward</a:t>
            </a:r>
            <a:endParaRPr lang="es-MX" u="sng" dirty="0"/>
          </a:p>
        </p:txBody>
      </p:sp>
    </p:spTree>
    <p:extLst>
      <p:ext uri="{BB962C8B-B14F-4D97-AF65-F5344CB8AC3E}">
        <p14:creationId xmlns:p14="http://schemas.microsoft.com/office/powerpoint/2010/main" val="2454855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9C6C0-E9BD-A80C-50F2-80D853BEB2E7}"/>
              </a:ext>
            </a:extLst>
          </p:cNvPr>
          <p:cNvSpPr>
            <a:spLocks noGrp="1"/>
          </p:cNvSpPr>
          <p:nvPr>
            <p:ph type="title"/>
          </p:nvPr>
        </p:nvSpPr>
        <p:spPr>
          <a:xfrm>
            <a:off x="423418" y="-640080"/>
            <a:ext cx="11768582" cy="1746123"/>
          </a:xfrm>
        </p:spPr>
        <p:txBody>
          <a:bodyPr/>
          <a:lstStyle/>
          <a:p>
            <a:r>
              <a:rPr lang="es-MX" dirty="0"/>
              <a:t>¿UN PENSAMIENTO MONOLITICO? </a:t>
            </a:r>
          </a:p>
        </p:txBody>
      </p:sp>
      <p:sp>
        <p:nvSpPr>
          <p:cNvPr id="3" name="Marcador de texto 2">
            <a:extLst>
              <a:ext uri="{FF2B5EF4-FFF2-40B4-BE49-F238E27FC236}">
                <a16:creationId xmlns:a16="http://schemas.microsoft.com/office/drawing/2014/main" id="{F5633D0B-9EDD-3F77-DF18-0145FEDF0E3B}"/>
              </a:ext>
            </a:extLst>
          </p:cNvPr>
          <p:cNvSpPr>
            <a:spLocks noGrp="1"/>
          </p:cNvSpPr>
          <p:nvPr>
            <p:ph type="body" idx="1"/>
          </p:nvPr>
        </p:nvSpPr>
        <p:spPr>
          <a:xfrm>
            <a:off x="383794" y="1874521"/>
            <a:ext cx="5413502" cy="4215130"/>
          </a:xfrm>
        </p:spPr>
        <p:txBody>
          <a:bodyPr>
            <a:normAutofit fontScale="92500" lnSpcReduction="10000"/>
          </a:bodyPr>
          <a:lstStyle/>
          <a:p>
            <a:r>
              <a:rPr lang="es-MX" dirty="0">
                <a:solidFill>
                  <a:srgbClr val="444444"/>
                </a:solidFill>
                <a:highlight>
                  <a:srgbClr val="FFFFFF"/>
                </a:highlight>
                <a:latin typeface="PT Serif" panose="020A0603040505020204" pitchFamily="18" charset="0"/>
              </a:rPr>
              <a:t>“…E</a:t>
            </a:r>
            <a:r>
              <a:rPr lang="es-MX" b="0" i="0" dirty="0">
                <a:solidFill>
                  <a:srgbClr val="444444"/>
                </a:solidFill>
                <a:effectLst/>
                <a:highlight>
                  <a:srgbClr val="FFFFFF"/>
                </a:highlight>
                <a:latin typeface="PT Serif" panose="020A0603040505020204" pitchFamily="18" charset="0"/>
              </a:rPr>
              <a:t>n la Iglesia de Dios, por la cual Cristo murió y sobre la cual derramó abundantemente el Espíritu Santo, noté que </a:t>
            </a:r>
            <a:r>
              <a:rPr lang="es-MX" b="1" i="0" dirty="0">
                <a:solidFill>
                  <a:srgbClr val="444444"/>
                </a:solidFill>
                <a:effectLst/>
                <a:highlight>
                  <a:srgbClr val="FFFFFF"/>
                </a:highlight>
                <a:latin typeface="PT Serif" panose="020A0603040505020204" pitchFamily="18" charset="0"/>
              </a:rPr>
              <a:t>muchos discrepan violentamente entre sí y también en su comprensión de las Sagradas Escrituras.</a:t>
            </a:r>
            <a:r>
              <a:rPr lang="es-MX" b="0" i="0" dirty="0">
                <a:solidFill>
                  <a:srgbClr val="444444"/>
                </a:solidFill>
                <a:effectLst/>
                <a:highlight>
                  <a:srgbClr val="FFFFFF"/>
                </a:highlight>
                <a:latin typeface="PT Serif" panose="020A0603040505020204" pitchFamily="18" charset="0"/>
              </a:rPr>
              <a:t> Lo más alarmante de todo es el hecho de que encontré a los propios líderes de la Iglesia en tal desacuerdo entre sí en pensamiento y opinión…”</a:t>
            </a:r>
          </a:p>
          <a:p>
            <a:endParaRPr lang="es-MX" dirty="0">
              <a:solidFill>
                <a:srgbClr val="444444"/>
              </a:solidFill>
              <a:highlight>
                <a:srgbClr val="FFFFFF"/>
              </a:highlight>
              <a:latin typeface="PT Serif" panose="020A0603040505020204" pitchFamily="18" charset="0"/>
            </a:endParaRPr>
          </a:p>
          <a:p>
            <a:r>
              <a:rPr lang="es-MX" sz="1900" u="sng" dirty="0">
                <a:solidFill>
                  <a:schemeClr val="tx1"/>
                </a:solidFill>
              </a:rPr>
              <a:t>( FC , Vol. 9, Prefacio sobre el juicio de Dios,  https://christiantruth-com.translate.goog/articles/formalsufficiencyofscripturefinal/?_x_tr_sl=auto&amp;_x_tr_tl=es&amp;_x_tr_hl=es</a:t>
            </a:r>
          </a:p>
          <a:p>
            <a:endParaRPr lang="es-MX" dirty="0"/>
          </a:p>
        </p:txBody>
      </p:sp>
      <p:sp>
        <p:nvSpPr>
          <p:cNvPr id="5" name="CuadroTexto 4">
            <a:extLst>
              <a:ext uri="{FF2B5EF4-FFF2-40B4-BE49-F238E27FC236}">
                <a16:creationId xmlns:a16="http://schemas.microsoft.com/office/drawing/2014/main" id="{04245439-0DA1-FC8A-5348-3BAFB65929FD}"/>
              </a:ext>
            </a:extLst>
          </p:cNvPr>
          <p:cNvSpPr txBox="1"/>
          <p:nvPr/>
        </p:nvSpPr>
        <p:spPr>
          <a:xfrm>
            <a:off x="740664" y="955655"/>
            <a:ext cx="10963656" cy="646331"/>
          </a:xfrm>
          <a:prstGeom prst="rect">
            <a:avLst/>
          </a:prstGeom>
          <a:noFill/>
        </p:spPr>
        <p:txBody>
          <a:bodyPr wrap="square">
            <a:spAutoFit/>
          </a:bodyPr>
          <a:lstStyle/>
          <a:p>
            <a:r>
              <a:rPr lang="es-MX" b="0" i="0" dirty="0">
                <a:solidFill>
                  <a:srgbClr val="444444"/>
                </a:solidFill>
                <a:effectLst/>
                <a:highlight>
                  <a:srgbClr val="FFFFFF"/>
                </a:highlight>
                <a:latin typeface="PT Serif" panose="020A0603040505020204" pitchFamily="18" charset="0"/>
              </a:rPr>
              <a:t>Basilio el Grande comentó sobre la gran divergencia de opiniones sobre la interpretación de las Escrituras entre los principales teólogos de la Iglesia de su época:</a:t>
            </a:r>
            <a:endParaRPr lang="es-MX" dirty="0"/>
          </a:p>
        </p:txBody>
      </p:sp>
      <p:pic>
        <p:nvPicPr>
          <p:cNvPr id="13314" name="Picture 2" descr="Basilio el Grande - Wikipedia, la enciclopedia libre">
            <a:extLst>
              <a:ext uri="{FF2B5EF4-FFF2-40B4-BE49-F238E27FC236}">
                <a16:creationId xmlns:a16="http://schemas.microsoft.com/office/drawing/2014/main" id="{C855E3E2-13CD-4E12-50FE-38A0D21A9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037" y="1536701"/>
            <a:ext cx="333375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927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1902864-0EBF-0E9D-6428-1327D76A2EA2}"/>
              </a:ext>
            </a:extLst>
          </p:cNvPr>
          <p:cNvSpPr>
            <a:spLocks noGrp="1"/>
          </p:cNvSpPr>
          <p:nvPr>
            <p:ph type="body" idx="1"/>
          </p:nvPr>
        </p:nvSpPr>
        <p:spPr>
          <a:xfrm>
            <a:off x="479425" y="5208588"/>
            <a:ext cx="6750050" cy="1500187"/>
          </a:xfrm>
        </p:spPr>
        <p:txBody>
          <a:bodyPr>
            <a:normAutofit/>
          </a:bodyPr>
          <a:lstStyle/>
          <a:p>
            <a:r>
              <a:rPr lang="en-US" sz="1800" u="sng" dirty="0">
                <a:solidFill>
                  <a:schemeClr val="tx1"/>
                </a:solidFill>
              </a:rPr>
              <a:t>(R.A. Krupp, Shepherding the Flock of God: The Pastoral Theology of John Chrysostom (New York: Peter Lang, 1991), American University Studies, Series VII, Theology and Religion, Vol. 101, p. 77).</a:t>
            </a:r>
            <a:endParaRPr lang="es-MX" sz="1800" u="sng" dirty="0">
              <a:solidFill>
                <a:schemeClr val="tx1"/>
              </a:solidFill>
            </a:endParaRPr>
          </a:p>
        </p:txBody>
      </p:sp>
      <p:sp>
        <p:nvSpPr>
          <p:cNvPr id="4" name="Rectángulo 3">
            <a:extLst>
              <a:ext uri="{FF2B5EF4-FFF2-40B4-BE49-F238E27FC236}">
                <a16:creationId xmlns:a16="http://schemas.microsoft.com/office/drawing/2014/main" id="{C5B1374E-8A96-392A-6F32-08AC4192151A}"/>
              </a:ext>
            </a:extLst>
          </p:cNvPr>
          <p:cNvSpPr/>
          <p:nvPr/>
        </p:nvSpPr>
        <p:spPr>
          <a:xfrm>
            <a:off x="479425" y="1104900"/>
            <a:ext cx="6648450" cy="4031873"/>
          </a:xfrm>
          <a:prstGeom prst="rect">
            <a:avLst/>
          </a:prstGeom>
        </p:spPr>
        <p:txBody>
          <a:bodyPr wrap="square">
            <a:spAutoFit/>
          </a:bodyPr>
          <a:lstStyle/>
          <a:p>
            <a:r>
              <a:rPr lang="es-MX" sz="3200" dirty="0"/>
              <a:t>“Él (Crisóstomo) también </a:t>
            </a:r>
            <a:r>
              <a:rPr lang="es-MX" sz="3200" b="1" dirty="0"/>
              <a:t>reconoció que no siempre había unanimidad en la comunidad cristiana en la interpretación de varios pasajes de las Escrituras </a:t>
            </a:r>
            <a:r>
              <a:rPr lang="es-MX" sz="3200" dirty="0"/>
              <a:t>y permitió que su congregación eligiera entre diferentes puntos de vista sobre pasajes difíciles”</a:t>
            </a:r>
          </a:p>
        </p:txBody>
      </p:sp>
      <p:pic>
        <p:nvPicPr>
          <p:cNvPr id="14338" name="Picture 2" descr="Shepherding the Flock of God: The Pastoral Theology of John Chrysostom: 101  : Krupp, Robert Allen: Amazon.com.mx: Libros">
            <a:extLst>
              <a:ext uri="{FF2B5EF4-FFF2-40B4-BE49-F238E27FC236}">
                <a16:creationId xmlns:a16="http://schemas.microsoft.com/office/drawing/2014/main" id="{1D42B820-2BAB-A7A1-8503-9307BCC1B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66675"/>
            <a:ext cx="4505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562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8D62F04-AC71-415F-875B-50244F387442}"/>
              </a:ext>
            </a:extLst>
          </p:cNvPr>
          <p:cNvSpPr>
            <a:spLocks noGrp="1"/>
          </p:cNvSpPr>
          <p:nvPr>
            <p:ph type="body" idx="1"/>
          </p:nvPr>
        </p:nvSpPr>
        <p:spPr>
          <a:xfrm>
            <a:off x="476250" y="504825"/>
            <a:ext cx="7029450" cy="5584825"/>
          </a:xfrm>
        </p:spPr>
        <p:txBody>
          <a:bodyPr>
            <a:normAutofit/>
          </a:bodyPr>
          <a:lstStyle/>
          <a:p>
            <a:pPr algn="ctr"/>
            <a:r>
              <a:rPr lang="es-MX" sz="3200" dirty="0">
                <a:solidFill>
                  <a:schemeClr val="tx1"/>
                </a:solidFill>
              </a:rPr>
              <a:t>“Está claro que estas cosas se dicen acerca de Zorobabel. Me asombra la comprensión de aquellas personas que recurren a interpretaciones extrañas, aquellos que aplican una parte a Zorobabel, otra parte a Cristo el Señor, luego otra parte a Zorobabel, luego otra parte a Cristo el Señor, que es nada más que dividir la profecía entre Zorobabel y Cristo el Señor. Estas cosas son el resultado de la más absoluta insensatez”</a:t>
            </a:r>
          </a:p>
        </p:txBody>
      </p:sp>
      <p:pic>
        <p:nvPicPr>
          <p:cNvPr id="15362" name="Picture 2" descr="Preaching the Word (Message of the Fathers of the Church): Carroll, Thomas  K.: 9780894533228: Amazon.com: Books">
            <a:extLst>
              <a:ext uri="{FF2B5EF4-FFF2-40B4-BE49-F238E27FC236}">
                <a16:creationId xmlns:a16="http://schemas.microsoft.com/office/drawing/2014/main" id="{A03F88BD-15DD-C818-D891-7A2E8EFA4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24" y="395926"/>
            <a:ext cx="3725947" cy="585738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95F6986-C61F-657B-3F0B-38F7C9207F36}"/>
              </a:ext>
            </a:extLst>
          </p:cNvPr>
          <p:cNvSpPr txBox="1"/>
          <p:nvPr/>
        </p:nvSpPr>
        <p:spPr>
          <a:xfrm>
            <a:off x="374649" y="6030009"/>
            <a:ext cx="7419975" cy="646331"/>
          </a:xfrm>
          <a:prstGeom prst="rect">
            <a:avLst/>
          </a:prstGeom>
          <a:noFill/>
        </p:spPr>
        <p:txBody>
          <a:bodyPr wrap="square">
            <a:spAutoFit/>
          </a:bodyPr>
          <a:lstStyle/>
          <a:p>
            <a:r>
              <a:rPr lang="en-US" b="0" i="0" u="sng" dirty="0">
                <a:solidFill>
                  <a:srgbClr val="444444"/>
                </a:solidFill>
                <a:effectLst/>
                <a:highlight>
                  <a:srgbClr val="FFFFFF"/>
                </a:highlight>
                <a:latin typeface="PT Serif" panose="020A0603040505020204" pitchFamily="18" charset="0"/>
              </a:rPr>
              <a:t>Cited by </a:t>
            </a:r>
            <a:r>
              <a:rPr lang="en-US" b="0" i="1" u="sng" dirty="0">
                <a:solidFill>
                  <a:srgbClr val="444444"/>
                </a:solidFill>
                <a:effectLst/>
                <a:highlight>
                  <a:srgbClr val="FFFFFF"/>
                </a:highlight>
                <a:latin typeface="PT Serif" panose="020A0603040505020204" pitchFamily="18" charset="0"/>
              </a:rPr>
              <a:t>Message of the Fathers of the Church</a:t>
            </a:r>
            <a:r>
              <a:rPr lang="en-US" b="0" i="0" u="sng" dirty="0">
                <a:solidFill>
                  <a:srgbClr val="444444"/>
                </a:solidFill>
                <a:effectLst/>
                <a:highlight>
                  <a:srgbClr val="FFFFFF"/>
                </a:highlight>
                <a:latin typeface="PT Serif" panose="020A0603040505020204" pitchFamily="18" charset="0"/>
              </a:rPr>
              <a:t> (Wilmington: Michael Glazier, 1988), Volume 9, Joseph Trigg, </a:t>
            </a:r>
            <a:r>
              <a:rPr lang="en-US" b="0" i="1" u="sng" dirty="0">
                <a:solidFill>
                  <a:srgbClr val="444444"/>
                </a:solidFill>
                <a:effectLst/>
                <a:highlight>
                  <a:srgbClr val="FFFFFF"/>
                </a:highlight>
                <a:latin typeface="PT Serif" panose="020A0603040505020204" pitchFamily="18" charset="0"/>
              </a:rPr>
              <a:t>Biblical Interpretation</a:t>
            </a:r>
            <a:r>
              <a:rPr lang="en-US" b="0" i="0" u="sng" dirty="0">
                <a:solidFill>
                  <a:srgbClr val="444444"/>
                </a:solidFill>
                <a:effectLst/>
                <a:highlight>
                  <a:srgbClr val="FFFFFF"/>
                </a:highlight>
                <a:latin typeface="PT Serif" panose="020A0603040505020204" pitchFamily="18" charset="0"/>
              </a:rPr>
              <a:t>, p. 167).</a:t>
            </a:r>
            <a:endParaRPr lang="es-MX" u="sng" dirty="0"/>
          </a:p>
        </p:txBody>
      </p:sp>
    </p:spTree>
    <p:extLst>
      <p:ext uri="{BB962C8B-B14F-4D97-AF65-F5344CB8AC3E}">
        <p14:creationId xmlns:p14="http://schemas.microsoft.com/office/powerpoint/2010/main" val="3811060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C399C-CE99-5A23-6A44-F5CFB5255268}"/>
              </a:ext>
            </a:extLst>
          </p:cNvPr>
          <p:cNvSpPr>
            <a:spLocks noGrp="1"/>
          </p:cNvSpPr>
          <p:nvPr>
            <p:ph type="title"/>
          </p:nvPr>
        </p:nvSpPr>
        <p:spPr>
          <a:xfrm>
            <a:off x="646684" y="0"/>
            <a:ext cx="5647441" cy="617640"/>
          </a:xfrm>
        </p:spPr>
        <p:txBody>
          <a:bodyPr>
            <a:normAutofit/>
          </a:bodyPr>
          <a:lstStyle/>
          <a:p>
            <a:pPr algn="ctr"/>
            <a:r>
              <a:rPr lang="es-MX" sz="3200" dirty="0"/>
              <a:t>EJEMPLOS:</a:t>
            </a:r>
          </a:p>
        </p:txBody>
      </p:sp>
      <p:sp>
        <p:nvSpPr>
          <p:cNvPr id="3" name="Marcador de texto 2">
            <a:extLst>
              <a:ext uri="{FF2B5EF4-FFF2-40B4-BE49-F238E27FC236}">
                <a16:creationId xmlns:a16="http://schemas.microsoft.com/office/drawing/2014/main" id="{43BC9DD7-31B4-1667-968E-0C587F72EB3B}"/>
              </a:ext>
            </a:extLst>
          </p:cNvPr>
          <p:cNvSpPr>
            <a:spLocks noGrp="1"/>
          </p:cNvSpPr>
          <p:nvPr>
            <p:ph type="body" idx="1"/>
          </p:nvPr>
        </p:nvSpPr>
        <p:spPr>
          <a:xfrm>
            <a:off x="382033" y="1382270"/>
            <a:ext cx="6330950" cy="4737100"/>
          </a:xfrm>
        </p:spPr>
        <p:txBody>
          <a:bodyPr>
            <a:normAutofit fontScale="92500" lnSpcReduction="10000"/>
          </a:bodyPr>
          <a:lstStyle/>
          <a:p>
            <a:pPr algn="ctr"/>
            <a:r>
              <a:rPr lang="es-MX" dirty="0">
                <a:solidFill>
                  <a:schemeClr val="tx1"/>
                </a:solidFill>
              </a:rPr>
              <a:t>“El sacramento que recibimos del cuerpo y de la sangre de Cristo es algo divino. Por lo cual también por ella somos hechos partícipes de la naturaleza divina. Sin embargo, </a:t>
            </a:r>
            <a:r>
              <a:rPr lang="es-MX" b="1" dirty="0">
                <a:solidFill>
                  <a:schemeClr val="tx1"/>
                </a:solidFill>
              </a:rPr>
              <a:t>la sustancia o naturaleza del pan y del vino no deja de existir</a:t>
            </a:r>
            <a:r>
              <a:rPr lang="es-MX" dirty="0">
                <a:solidFill>
                  <a:schemeClr val="tx1"/>
                </a:solidFill>
              </a:rPr>
              <a:t>. Y ciertamente la imagen y semejanza del cuerpo y sangre de Cristo se expone en la celebración de los misterios... Así, como los elementos pasan a ésta, es decir, a la sustancia divina por el Espíritu Santo, </a:t>
            </a:r>
            <a:r>
              <a:rPr lang="es-MX" b="1" dirty="0">
                <a:solidFill>
                  <a:schemeClr val="tx1"/>
                </a:solidFill>
              </a:rPr>
              <a:t>y sin embargo permanecen en su propia naturaleza propia</a:t>
            </a:r>
            <a:r>
              <a:rPr lang="es-MX" dirty="0">
                <a:solidFill>
                  <a:schemeClr val="tx1"/>
                </a:solidFill>
              </a:rPr>
              <a:t>, por lo que muestran que el misterio principal mismo, cuya eficacia y virtud nos hacen verdaderamente presentes ( </a:t>
            </a:r>
            <a:r>
              <a:rPr lang="es-MX" dirty="0" err="1">
                <a:solidFill>
                  <a:schemeClr val="tx1"/>
                </a:solidFill>
              </a:rPr>
              <a:t>repraesentant</a:t>
            </a:r>
            <a:r>
              <a:rPr lang="es-MX" dirty="0">
                <a:solidFill>
                  <a:schemeClr val="tx1"/>
                </a:solidFill>
              </a:rPr>
              <a:t> ), consiste en esto, que las dos naturalezas permanecen cada una en su ser propio para que haya un solo Cristo. </a:t>
            </a:r>
          </a:p>
        </p:txBody>
      </p:sp>
      <p:pic>
        <p:nvPicPr>
          <p:cNvPr id="16386" name="Picture 2" descr="A History of the Doctrine of the Holy Eucharist, Vol. 1 of 2 (Classic  Reprint)">
            <a:extLst>
              <a:ext uri="{FF2B5EF4-FFF2-40B4-BE49-F238E27FC236}">
                <a16:creationId xmlns:a16="http://schemas.microsoft.com/office/drawing/2014/main" id="{4349D0C0-A4DB-5734-4102-C99174FB2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025" y="179109"/>
            <a:ext cx="4328673" cy="6499781"/>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1535FEB-5721-B5B1-047C-AB14A271D5CA}"/>
              </a:ext>
            </a:extLst>
          </p:cNvPr>
          <p:cNvSpPr txBox="1"/>
          <p:nvPr/>
        </p:nvSpPr>
        <p:spPr>
          <a:xfrm>
            <a:off x="402302" y="6032559"/>
            <a:ext cx="6766577" cy="646331"/>
          </a:xfrm>
          <a:prstGeom prst="rect">
            <a:avLst/>
          </a:prstGeom>
          <a:noFill/>
        </p:spPr>
        <p:txBody>
          <a:bodyPr wrap="square">
            <a:spAutoFit/>
          </a:bodyPr>
          <a:lstStyle/>
          <a:p>
            <a:r>
              <a:rPr lang="en-US" b="0" i="0" u="sng" dirty="0" err="1">
                <a:solidFill>
                  <a:srgbClr val="444444"/>
                </a:solidFill>
                <a:effectLst/>
                <a:highlight>
                  <a:srgbClr val="FFFFFF"/>
                </a:highlight>
                <a:latin typeface="PT Serif" panose="020A0603040505020204" pitchFamily="18" charset="0"/>
              </a:rPr>
              <a:t>Citado</a:t>
            </a:r>
            <a:r>
              <a:rPr lang="en-US" b="0" i="0" u="sng" dirty="0">
                <a:solidFill>
                  <a:srgbClr val="444444"/>
                </a:solidFill>
                <a:effectLst/>
                <a:highlight>
                  <a:srgbClr val="FFFFFF"/>
                </a:highlight>
                <a:latin typeface="PT Serif" panose="020A0603040505020204" pitchFamily="18" charset="0"/>
              </a:rPr>
              <a:t> por </a:t>
            </a:r>
            <a:r>
              <a:rPr lang="en-US" b="0" i="0" u="sng" dirty="0" err="1">
                <a:solidFill>
                  <a:srgbClr val="444444"/>
                </a:solidFill>
                <a:effectLst/>
                <a:highlight>
                  <a:srgbClr val="FFFFFF"/>
                </a:highlight>
                <a:latin typeface="PT Serif" panose="020A0603040505020204" pitchFamily="18" charset="0"/>
              </a:rPr>
              <a:t>Darwell</a:t>
            </a:r>
            <a:r>
              <a:rPr lang="en-US" b="0" i="0" u="sng" dirty="0">
                <a:solidFill>
                  <a:srgbClr val="444444"/>
                </a:solidFill>
                <a:effectLst/>
                <a:highlight>
                  <a:srgbClr val="FFFFFF"/>
                </a:highlight>
                <a:latin typeface="PT Serif" panose="020A0603040505020204" pitchFamily="18" charset="0"/>
              </a:rPr>
              <a:t> Stone, </a:t>
            </a:r>
            <a:r>
              <a:rPr lang="en-US" b="0" i="1" u="sng" dirty="0">
                <a:solidFill>
                  <a:srgbClr val="444444"/>
                </a:solidFill>
                <a:effectLst/>
                <a:highlight>
                  <a:srgbClr val="FFFFFF"/>
                </a:highlight>
                <a:latin typeface="PT Serif" panose="020A0603040505020204" pitchFamily="18" charset="0"/>
              </a:rPr>
              <a:t> A History of the Doctrine of the Holy Eucharist</a:t>
            </a:r>
            <a:r>
              <a:rPr lang="en-US" b="0" i="0" u="sng" dirty="0">
                <a:solidFill>
                  <a:srgbClr val="444444"/>
                </a:solidFill>
                <a:effectLst/>
                <a:highlight>
                  <a:srgbClr val="FFFFFF"/>
                </a:highlight>
                <a:latin typeface="PT Serif" panose="020A0603040505020204" pitchFamily="18" charset="0"/>
              </a:rPr>
              <a:t>  (</a:t>
            </a:r>
            <a:r>
              <a:rPr lang="en-US" b="0" i="0" u="sng" dirty="0" err="1">
                <a:solidFill>
                  <a:srgbClr val="444444"/>
                </a:solidFill>
                <a:effectLst/>
                <a:highlight>
                  <a:srgbClr val="FFFFFF"/>
                </a:highlight>
                <a:latin typeface="PT Serif" panose="020A0603040505020204" pitchFamily="18" charset="0"/>
              </a:rPr>
              <a:t>Londres</a:t>
            </a:r>
            <a:r>
              <a:rPr lang="en-US" b="0" i="0" u="sng" dirty="0">
                <a:solidFill>
                  <a:srgbClr val="444444"/>
                </a:solidFill>
                <a:effectLst/>
                <a:highlight>
                  <a:srgbClr val="FFFFFF"/>
                </a:highlight>
                <a:latin typeface="PT Serif" panose="020A0603040505020204" pitchFamily="18" charset="0"/>
              </a:rPr>
              <a:t>: Longman's, Green, 1909), </a:t>
            </a:r>
            <a:r>
              <a:rPr lang="en-US" b="0" i="0" u="sng" dirty="0" err="1">
                <a:solidFill>
                  <a:srgbClr val="444444"/>
                </a:solidFill>
                <a:effectLst/>
                <a:highlight>
                  <a:srgbClr val="FFFFFF"/>
                </a:highlight>
                <a:latin typeface="PT Serif" panose="020A0603040505020204" pitchFamily="18" charset="0"/>
              </a:rPr>
              <a:t>Volumen</a:t>
            </a:r>
            <a:r>
              <a:rPr lang="en-US" b="0" i="0" u="sng" dirty="0">
                <a:solidFill>
                  <a:srgbClr val="444444"/>
                </a:solidFill>
                <a:effectLst/>
                <a:highlight>
                  <a:srgbClr val="FFFFFF"/>
                </a:highlight>
                <a:latin typeface="PT Serif" panose="020A0603040505020204" pitchFamily="18" charset="0"/>
              </a:rPr>
              <a:t> I, p. 102).</a:t>
            </a:r>
            <a:endParaRPr lang="es-MX" u="sng" dirty="0"/>
          </a:p>
        </p:txBody>
      </p:sp>
      <p:sp>
        <p:nvSpPr>
          <p:cNvPr id="7" name="CuadroTexto 6">
            <a:extLst>
              <a:ext uri="{FF2B5EF4-FFF2-40B4-BE49-F238E27FC236}">
                <a16:creationId xmlns:a16="http://schemas.microsoft.com/office/drawing/2014/main" id="{984D4605-D52E-5319-AD15-835CE40C0BA6}"/>
              </a:ext>
            </a:extLst>
          </p:cNvPr>
          <p:cNvSpPr txBox="1"/>
          <p:nvPr/>
        </p:nvSpPr>
        <p:spPr>
          <a:xfrm>
            <a:off x="618507" y="903470"/>
            <a:ext cx="6094476" cy="369332"/>
          </a:xfrm>
          <a:prstGeom prst="rect">
            <a:avLst/>
          </a:prstGeom>
          <a:noFill/>
        </p:spPr>
        <p:txBody>
          <a:bodyPr wrap="square">
            <a:spAutoFit/>
          </a:bodyPr>
          <a:lstStyle/>
          <a:p>
            <a:r>
              <a:rPr lang="fi-FI" b="1" i="0" dirty="0">
                <a:solidFill>
                  <a:srgbClr val="444444"/>
                </a:solidFill>
                <a:effectLst/>
                <a:highlight>
                  <a:srgbClr val="FFFFFF"/>
                </a:highlight>
                <a:latin typeface="PT Serif" panose="020A0603040505020204" pitchFamily="18" charset="0"/>
              </a:rPr>
              <a:t>Papa Gelasio (492–496 d.C.)</a:t>
            </a:r>
            <a:endParaRPr lang="es-MX" b="1" dirty="0"/>
          </a:p>
        </p:txBody>
      </p:sp>
    </p:spTree>
    <p:extLst>
      <p:ext uri="{BB962C8B-B14F-4D97-AF65-F5344CB8AC3E}">
        <p14:creationId xmlns:p14="http://schemas.microsoft.com/office/powerpoint/2010/main" val="2219323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C399C-CE99-5A23-6A44-F5CFB5255268}"/>
              </a:ext>
            </a:extLst>
          </p:cNvPr>
          <p:cNvSpPr>
            <a:spLocks noGrp="1"/>
          </p:cNvSpPr>
          <p:nvPr>
            <p:ph type="title"/>
          </p:nvPr>
        </p:nvSpPr>
        <p:spPr>
          <a:xfrm>
            <a:off x="646684" y="0"/>
            <a:ext cx="5647441" cy="617640"/>
          </a:xfrm>
        </p:spPr>
        <p:txBody>
          <a:bodyPr>
            <a:normAutofit/>
          </a:bodyPr>
          <a:lstStyle/>
          <a:p>
            <a:pPr algn="ctr"/>
            <a:r>
              <a:rPr lang="es-MX" sz="3200" dirty="0"/>
              <a:t>EJEMPLOS:</a:t>
            </a:r>
          </a:p>
        </p:txBody>
      </p:sp>
      <p:sp>
        <p:nvSpPr>
          <p:cNvPr id="3" name="Marcador de texto 2">
            <a:extLst>
              <a:ext uri="{FF2B5EF4-FFF2-40B4-BE49-F238E27FC236}">
                <a16:creationId xmlns:a16="http://schemas.microsoft.com/office/drawing/2014/main" id="{43BC9DD7-31B4-1667-968E-0C587F72EB3B}"/>
              </a:ext>
            </a:extLst>
          </p:cNvPr>
          <p:cNvSpPr>
            <a:spLocks noGrp="1"/>
          </p:cNvSpPr>
          <p:nvPr>
            <p:ph type="body" idx="1"/>
          </p:nvPr>
        </p:nvSpPr>
        <p:spPr>
          <a:xfrm>
            <a:off x="382033" y="1382270"/>
            <a:ext cx="6330950" cy="4737100"/>
          </a:xfrm>
        </p:spPr>
        <p:txBody>
          <a:bodyPr>
            <a:normAutofit/>
          </a:bodyPr>
          <a:lstStyle/>
          <a:p>
            <a:pPr algn="ctr"/>
            <a:r>
              <a:rPr lang="es-MX" dirty="0">
                <a:solidFill>
                  <a:schemeClr val="tx1"/>
                </a:solidFill>
              </a:rPr>
              <a:t>“Si la sentencia es de orden, ya sea prohibiendo un crimen o vicio, o ordenando un acto de prudencia o benevolencia, no es figurativa. Sin embargo, si parece prohibir un crimen o vicio, o prohibir un acto de prudencia o benevolencia, </a:t>
            </a:r>
            <a:r>
              <a:rPr lang="es-MX" b="1" dirty="0">
                <a:solidFill>
                  <a:schemeClr val="tx1"/>
                </a:solidFill>
              </a:rPr>
              <a:t>es figurativo</a:t>
            </a:r>
            <a:r>
              <a:rPr lang="es-MX" dirty="0">
                <a:solidFill>
                  <a:schemeClr val="tx1"/>
                </a:solidFill>
              </a:rPr>
              <a:t>. "Si no coméis la carne del Hijo del Hombre", dice Cristo, "y no bebéis su sangre, no tenéis vida en vosotros". Esto parece prohibir un crimen o un vicio; es, por lo tanto, </a:t>
            </a:r>
            <a:r>
              <a:rPr lang="es-MX" b="1" dirty="0">
                <a:solidFill>
                  <a:schemeClr val="tx1"/>
                </a:solidFill>
              </a:rPr>
              <a:t>es una figura</a:t>
            </a:r>
            <a:r>
              <a:rPr lang="es-MX" dirty="0">
                <a:solidFill>
                  <a:schemeClr val="tx1"/>
                </a:solidFill>
              </a:rPr>
              <a:t> que nos ordena que participemos en los sufrimientos de nuestro Señor y que conservemos un dulce y provechoso recuerdo del hecho de que Su carne fue herida y crucificada por nosotros”</a:t>
            </a:r>
          </a:p>
        </p:txBody>
      </p:sp>
      <p:sp>
        <p:nvSpPr>
          <p:cNvPr id="7" name="CuadroTexto 6">
            <a:extLst>
              <a:ext uri="{FF2B5EF4-FFF2-40B4-BE49-F238E27FC236}">
                <a16:creationId xmlns:a16="http://schemas.microsoft.com/office/drawing/2014/main" id="{984D4605-D52E-5319-AD15-835CE40C0BA6}"/>
              </a:ext>
            </a:extLst>
          </p:cNvPr>
          <p:cNvSpPr txBox="1"/>
          <p:nvPr/>
        </p:nvSpPr>
        <p:spPr>
          <a:xfrm>
            <a:off x="646684" y="903470"/>
            <a:ext cx="6094476" cy="369332"/>
          </a:xfrm>
          <a:prstGeom prst="rect">
            <a:avLst/>
          </a:prstGeom>
          <a:noFill/>
        </p:spPr>
        <p:txBody>
          <a:bodyPr wrap="square">
            <a:spAutoFit/>
          </a:bodyPr>
          <a:lstStyle/>
          <a:p>
            <a:r>
              <a:rPr lang="fi-FI" b="1" i="0" dirty="0">
                <a:solidFill>
                  <a:srgbClr val="444444"/>
                </a:solidFill>
                <a:effectLst/>
                <a:highlight>
                  <a:srgbClr val="FFFFFF"/>
                </a:highlight>
                <a:latin typeface="PT Serif" panose="020A0603040505020204" pitchFamily="18" charset="0"/>
              </a:rPr>
              <a:t>Agustín</a:t>
            </a:r>
            <a:endParaRPr lang="es-MX" b="1" dirty="0"/>
          </a:p>
        </p:txBody>
      </p:sp>
      <p:sp>
        <p:nvSpPr>
          <p:cNvPr id="6" name="CuadroTexto 5">
            <a:extLst>
              <a:ext uri="{FF2B5EF4-FFF2-40B4-BE49-F238E27FC236}">
                <a16:creationId xmlns:a16="http://schemas.microsoft.com/office/drawing/2014/main" id="{524E602F-F8C0-B5D0-6C8A-124BC99FC235}"/>
              </a:ext>
            </a:extLst>
          </p:cNvPr>
          <p:cNvSpPr txBox="1"/>
          <p:nvPr/>
        </p:nvSpPr>
        <p:spPr>
          <a:xfrm>
            <a:off x="1959102" y="6179626"/>
            <a:ext cx="6094476" cy="369332"/>
          </a:xfrm>
          <a:prstGeom prst="rect">
            <a:avLst/>
          </a:prstGeom>
          <a:noFill/>
        </p:spPr>
        <p:txBody>
          <a:bodyPr wrap="square">
            <a:spAutoFit/>
          </a:bodyPr>
          <a:lstStyle/>
          <a:p>
            <a:r>
              <a:rPr lang="es-MX" b="0" i="1" u="sng" dirty="0">
                <a:solidFill>
                  <a:srgbClr val="444444"/>
                </a:solidFill>
                <a:effectLst/>
                <a:highlight>
                  <a:srgbClr val="FFFFFF"/>
                </a:highlight>
                <a:latin typeface="PT Serif" panose="020A0603040505020204" pitchFamily="18" charset="0"/>
              </a:rPr>
              <a:t>Sobre la doctrina cristiana </a:t>
            </a:r>
            <a:r>
              <a:rPr lang="es-MX" b="0" i="0" u="sng" dirty="0">
                <a:solidFill>
                  <a:srgbClr val="444444"/>
                </a:solidFill>
                <a:effectLst/>
                <a:highlight>
                  <a:srgbClr val="FFFFFF"/>
                </a:highlight>
                <a:latin typeface="PT Serif" panose="020A0603040505020204" pitchFamily="18" charset="0"/>
              </a:rPr>
              <a:t> 3.16.24).</a:t>
            </a:r>
            <a:endParaRPr lang="es-MX" u="sng" dirty="0"/>
          </a:p>
        </p:txBody>
      </p:sp>
      <p:pic>
        <p:nvPicPr>
          <p:cNvPr id="8" name="Picture 2" descr="On Christian Doctrine: De doctrina Christiana (English: On Christian  Doctrine or On Christian Teaching) is a theological text written by Sain by  Saint Augustine | The StoryGraph">
            <a:extLst>
              <a:ext uri="{FF2B5EF4-FFF2-40B4-BE49-F238E27FC236}">
                <a16:creationId xmlns:a16="http://schemas.microsoft.com/office/drawing/2014/main" id="{4937BF05-97D5-1490-B8A7-7C5E6AC2D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164" y="664464"/>
            <a:ext cx="3906445" cy="5852352"/>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05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9" name="Rectangle 28678">
            <a:extLst>
              <a:ext uri="{FF2B5EF4-FFF2-40B4-BE49-F238E27FC236}">
                <a16:creationId xmlns:a16="http://schemas.microsoft.com/office/drawing/2014/main" id="{439BCA50-5C8B-4034-853C-B2917664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81" name="Group 28680">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682" name="Rectangle 28681">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3" name="Rectangle 28682">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65A3AD8C-B961-2B41-4BD5-28E0A2BFD345}"/>
              </a:ext>
            </a:extLst>
          </p:cNvPr>
          <p:cNvSpPr>
            <a:spLocks noGrp="1"/>
          </p:cNvSpPr>
          <p:nvPr>
            <p:ph type="title"/>
          </p:nvPr>
        </p:nvSpPr>
        <p:spPr>
          <a:xfrm>
            <a:off x="549277" y="458033"/>
            <a:ext cx="5257798" cy="726224"/>
          </a:xfrm>
        </p:spPr>
        <p:txBody>
          <a:bodyPr vert="horz" wrap="square" lIns="91440" tIns="45720" rIns="91440" bIns="45720" rtlCol="0" anchor="ctr">
            <a:normAutofit/>
          </a:bodyPr>
          <a:lstStyle/>
          <a:p>
            <a:r>
              <a:rPr lang="en-US" sz="2200" kern="1200">
                <a:solidFill>
                  <a:schemeClr val="tx1"/>
                </a:solidFill>
                <a:latin typeface="+mj-lt"/>
                <a:ea typeface="+mj-ea"/>
                <a:cs typeface="+mj-cs"/>
              </a:rPr>
              <a:t>PALEORTODOXIA</a:t>
            </a:r>
          </a:p>
        </p:txBody>
      </p:sp>
      <p:pic>
        <p:nvPicPr>
          <p:cNvPr id="28674" name="Picture 2" descr="Reina Valera Revisada, Biblia de Estudio del cristianismo antiguo, Siglos I  al VI, Tapa dura, Interior a dos colores, Palabras de Jesus en rojo: 1st to  6th Century, The Wisdom of Patristics:">
            <a:extLst>
              <a:ext uri="{FF2B5EF4-FFF2-40B4-BE49-F238E27FC236}">
                <a16:creationId xmlns:a16="http://schemas.microsoft.com/office/drawing/2014/main" id="{D3644EA6-7A4A-FCCF-653E-551402DD0E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8" r="-2" b="10651"/>
          <a:stretch/>
        </p:blipFill>
        <p:spPr bwMode="auto">
          <a:xfrm>
            <a:off x="550863" y="1557339"/>
            <a:ext cx="3589750" cy="47520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27650" name="Picture 2" descr="Learning Theology with the Church Fathers : Hall, Christopher a:  Amazon.com.mx: Libros">
            <a:extLst>
              <a:ext uri="{FF2B5EF4-FFF2-40B4-BE49-F238E27FC236}">
                <a16:creationId xmlns:a16="http://schemas.microsoft.com/office/drawing/2014/main" id="{61BA493B-2BC7-2BE8-C542-82B05E7257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27" r="2" b="6664"/>
          <a:stretch/>
        </p:blipFill>
        <p:spPr bwMode="auto">
          <a:xfrm>
            <a:off x="8070082" y="1557339"/>
            <a:ext cx="3567600" cy="47520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28676" name="Picture 4" descr="Story of Christianity: Volume 1, The: The Early Church to the Dawn of the  Reformation : Gonzalez, Justo L.: Amazon.com.mx: Libros">
            <a:extLst>
              <a:ext uri="{FF2B5EF4-FFF2-40B4-BE49-F238E27FC236}">
                <a16:creationId xmlns:a16="http://schemas.microsoft.com/office/drawing/2014/main" id="{04E4363D-6AB7-760E-63D3-9D9DDD540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8413"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265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C399C-CE99-5A23-6A44-F5CFB5255268}"/>
              </a:ext>
            </a:extLst>
          </p:cNvPr>
          <p:cNvSpPr>
            <a:spLocks noGrp="1"/>
          </p:cNvSpPr>
          <p:nvPr>
            <p:ph type="title"/>
          </p:nvPr>
        </p:nvSpPr>
        <p:spPr>
          <a:xfrm>
            <a:off x="646684" y="0"/>
            <a:ext cx="5647441" cy="617640"/>
          </a:xfrm>
        </p:spPr>
        <p:txBody>
          <a:bodyPr>
            <a:normAutofit/>
          </a:bodyPr>
          <a:lstStyle/>
          <a:p>
            <a:pPr algn="ctr"/>
            <a:r>
              <a:rPr lang="es-MX" sz="3200" dirty="0"/>
              <a:t>EJEMPLOS:</a:t>
            </a:r>
          </a:p>
        </p:txBody>
      </p:sp>
      <p:sp>
        <p:nvSpPr>
          <p:cNvPr id="3" name="Marcador de texto 2">
            <a:extLst>
              <a:ext uri="{FF2B5EF4-FFF2-40B4-BE49-F238E27FC236}">
                <a16:creationId xmlns:a16="http://schemas.microsoft.com/office/drawing/2014/main" id="{43BC9DD7-31B4-1667-968E-0C587F72EB3B}"/>
              </a:ext>
            </a:extLst>
          </p:cNvPr>
          <p:cNvSpPr>
            <a:spLocks noGrp="1"/>
          </p:cNvSpPr>
          <p:nvPr>
            <p:ph type="body" idx="1"/>
          </p:nvPr>
        </p:nvSpPr>
        <p:spPr>
          <a:xfrm>
            <a:off x="382033" y="1382270"/>
            <a:ext cx="6330950" cy="4737100"/>
          </a:xfrm>
        </p:spPr>
        <p:txBody>
          <a:bodyPr>
            <a:normAutofit fontScale="92500" lnSpcReduction="20000"/>
          </a:bodyPr>
          <a:lstStyle/>
          <a:p>
            <a:pPr algn="ctr"/>
            <a:r>
              <a:rPr lang="es-MX" dirty="0">
                <a:solidFill>
                  <a:schemeClr val="tx1"/>
                </a:solidFill>
              </a:rPr>
              <a:t>“A los pobres siempre tendréis con vosotros, pero a mí no siempre me tendréis'... Estaba hablando de su presencia corporal. Porque, respecto de Su majestad, Su providencia, Su gracia inefable e invisible, se cumplen Sus propias palabras: 'He aquí, yo estoy con vosotros todos los días, hasta el fin del mundo. Pero con respecto a la carne, Él asumió como Palabra... 'no lo tendréis para siempre'. ¿Y por qué? Porque Él…ascendió al cielo y ya no está aquí. Él está allí, en verdad, sentado a la diestra del Padre; y Él está aquí también, sin haber retirado nunca la presencia de Su gloria. En otras palabras, respecto de Su divina presencia siempre tenemos a Cristo; con respecto a su presencia en la carne, con razón se dijo a los discípulos: 'A mí no me tendréis para siempre'. En este sentido la Iglesia gozó de su presencia sólo por algunos días: ahora lo posee por la fe, sin verle con los ojos”</a:t>
            </a:r>
          </a:p>
        </p:txBody>
      </p:sp>
      <p:sp>
        <p:nvSpPr>
          <p:cNvPr id="7" name="CuadroTexto 6">
            <a:extLst>
              <a:ext uri="{FF2B5EF4-FFF2-40B4-BE49-F238E27FC236}">
                <a16:creationId xmlns:a16="http://schemas.microsoft.com/office/drawing/2014/main" id="{984D4605-D52E-5319-AD15-835CE40C0BA6}"/>
              </a:ext>
            </a:extLst>
          </p:cNvPr>
          <p:cNvSpPr txBox="1"/>
          <p:nvPr/>
        </p:nvSpPr>
        <p:spPr>
          <a:xfrm>
            <a:off x="646684" y="903470"/>
            <a:ext cx="6094476" cy="369332"/>
          </a:xfrm>
          <a:prstGeom prst="rect">
            <a:avLst/>
          </a:prstGeom>
          <a:noFill/>
        </p:spPr>
        <p:txBody>
          <a:bodyPr wrap="square">
            <a:spAutoFit/>
          </a:bodyPr>
          <a:lstStyle/>
          <a:p>
            <a:r>
              <a:rPr lang="fi-FI" b="1" i="0" dirty="0">
                <a:solidFill>
                  <a:srgbClr val="444444"/>
                </a:solidFill>
                <a:effectLst/>
                <a:highlight>
                  <a:srgbClr val="FFFFFF"/>
                </a:highlight>
                <a:latin typeface="PT Serif" panose="020A0603040505020204" pitchFamily="18" charset="0"/>
              </a:rPr>
              <a:t>Agustín</a:t>
            </a:r>
            <a:endParaRPr lang="es-MX" b="1" dirty="0"/>
          </a:p>
        </p:txBody>
      </p:sp>
      <p:sp>
        <p:nvSpPr>
          <p:cNvPr id="5" name="CuadroTexto 4">
            <a:extLst>
              <a:ext uri="{FF2B5EF4-FFF2-40B4-BE49-F238E27FC236}">
                <a16:creationId xmlns:a16="http://schemas.microsoft.com/office/drawing/2014/main" id="{00C3759D-410C-DA40-8CC5-00EB8286846C}"/>
              </a:ext>
            </a:extLst>
          </p:cNvPr>
          <p:cNvSpPr txBox="1"/>
          <p:nvPr/>
        </p:nvSpPr>
        <p:spPr>
          <a:xfrm>
            <a:off x="274320" y="6213598"/>
            <a:ext cx="8577072" cy="307777"/>
          </a:xfrm>
          <a:prstGeom prst="rect">
            <a:avLst/>
          </a:prstGeom>
          <a:noFill/>
        </p:spPr>
        <p:txBody>
          <a:bodyPr wrap="square">
            <a:spAutoFit/>
          </a:bodyPr>
          <a:lstStyle/>
          <a:p>
            <a:r>
              <a:rPr lang="es-MX" sz="1400" b="0" i="0" u="sng" dirty="0">
                <a:solidFill>
                  <a:srgbClr val="444444"/>
                </a:solidFill>
                <a:effectLst/>
                <a:highlight>
                  <a:srgbClr val="FFFFFF"/>
                </a:highlight>
                <a:latin typeface="PT Serif" panose="020A0603040505020204" pitchFamily="18" charset="0"/>
              </a:rPr>
              <a:t>Vol. 7, Agustín,  </a:t>
            </a:r>
            <a:r>
              <a:rPr lang="es-MX" sz="1400" b="0" i="1" u="sng" dirty="0">
                <a:solidFill>
                  <a:srgbClr val="444444"/>
                </a:solidFill>
                <a:effectLst/>
                <a:highlight>
                  <a:srgbClr val="FFFFFF"/>
                </a:highlight>
                <a:latin typeface="PT Serif" panose="020A0603040505020204" pitchFamily="18" charset="0"/>
              </a:rPr>
              <a:t>Homilías sobre el Evangelio de San Juan</a:t>
            </a:r>
            <a:r>
              <a:rPr lang="es-MX" sz="1400" b="0" i="0" u="sng" dirty="0">
                <a:solidFill>
                  <a:srgbClr val="444444"/>
                </a:solidFill>
                <a:effectLst/>
                <a:highlight>
                  <a:srgbClr val="FFFFFF"/>
                </a:highlight>
                <a:latin typeface="PT Serif" panose="020A0603040505020204" pitchFamily="18" charset="0"/>
              </a:rPr>
              <a:t> , Tratado 50.13, p. 282–283</a:t>
            </a:r>
            <a:endParaRPr lang="es-MX" sz="1400" u="sng" dirty="0"/>
          </a:p>
        </p:txBody>
      </p:sp>
      <p:pic>
        <p:nvPicPr>
          <p:cNvPr id="17410" name="Picture 2" descr="Obras completas de San Agustín. XIII: Tratados sobre el Evangelio de San  Juan (1.º): 1-35 - Biblioteca de Autores Cristianos - BAC Editorial">
            <a:extLst>
              <a:ext uri="{FF2B5EF4-FFF2-40B4-BE49-F238E27FC236}">
                <a16:creationId xmlns:a16="http://schemas.microsoft.com/office/drawing/2014/main" id="{FC0990A2-BC7E-A95F-4FBF-223E144BC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295" y="308820"/>
            <a:ext cx="4029075" cy="6429375"/>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934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C399C-CE99-5A23-6A44-F5CFB5255268}"/>
              </a:ext>
            </a:extLst>
          </p:cNvPr>
          <p:cNvSpPr>
            <a:spLocks noGrp="1"/>
          </p:cNvSpPr>
          <p:nvPr>
            <p:ph type="title"/>
          </p:nvPr>
        </p:nvSpPr>
        <p:spPr>
          <a:xfrm>
            <a:off x="646684" y="0"/>
            <a:ext cx="5647441" cy="617640"/>
          </a:xfrm>
        </p:spPr>
        <p:txBody>
          <a:bodyPr>
            <a:normAutofit/>
          </a:bodyPr>
          <a:lstStyle/>
          <a:p>
            <a:pPr algn="ctr"/>
            <a:r>
              <a:rPr lang="es-MX" sz="3200" dirty="0"/>
              <a:t>EJEMPLOS:</a:t>
            </a:r>
          </a:p>
        </p:txBody>
      </p:sp>
      <p:sp>
        <p:nvSpPr>
          <p:cNvPr id="3" name="Marcador de texto 2">
            <a:extLst>
              <a:ext uri="{FF2B5EF4-FFF2-40B4-BE49-F238E27FC236}">
                <a16:creationId xmlns:a16="http://schemas.microsoft.com/office/drawing/2014/main" id="{43BC9DD7-31B4-1667-968E-0C587F72EB3B}"/>
              </a:ext>
            </a:extLst>
          </p:cNvPr>
          <p:cNvSpPr>
            <a:spLocks noGrp="1"/>
          </p:cNvSpPr>
          <p:nvPr>
            <p:ph type="body" idx="1"/>
          </p:nvPr>
        </p:nvSpPr>
        <p:spPr>
          <a:xfrm>
            <a:off x="524892" y="1528196"/>
            <a:ext cx="6330950" cy="4737100"/>
          </a:xfrm>
          <a:ln>
            <a:solidFill>
              <a:schemeClr val="bg1"/>
            </a:solidFill>
          </a:ln>
        </p:spPr>
        <p:txBody>
          <a:bodyPr>
            <a:normAutofit/>
          </a:bodyPr>
          <a:lstStyle/>
          <a:p>
            <a:pPr algn="ctr"/>
            <a:r>
              <a:rPr lang="es-MX" dirty="0">
                <a:solidFill>
                  <a:schemeClr val="tx1"/>
                </a:solidFill>
              </a:rPr>
              <a:t> </a:t>
            </a:r>
            <a:r>
              <a:rPr lang="es-MX" sz="2800" dirty="0">
                <a:solidFill>
                  <a:schemeClr val="tx1"/>
                </a:solidFill>
              </a:rPr>
              <a:t>”</a:t>
            </a:r>
            <a:r>
              <a:rPr lang="es-MX" sz="2800" b="1" dirty="0">
                <a:solidFill>
                  <a:schemeClr val="tx1"/>
                </a:solidFill>
              </a:rPr>
              <a:t>La carne  figurativamente  </a:t>
            </a:r>
            <a:r>
              <a:rPr lang="es-MX" sz="2800" dirty="0">
                <a:solidFill>
                  <a:schemeClr val="tx1"/>
                </a:solidFill>
              </a:rPr>
              <a:t>representa para nosotros el Espíritu Santo; porque la carne fue creada por Él (…) Y el pan que yo daré es Mi carne', y puesto que la carne se humedece con sangre, y la sangre se  denomina en sentido figurado  vino… Así, de muchas maneras, la Palabra se  describe </a:t>
            </a:r>
            <a:r>
              <a:rPr lang="es-MX" sz="2800" b="1" dirty="0">
                <a:solidFill>
                  <a:schemeClr val="tx1"/>
                </a:solidFill>
              </a:rPr>
              <a:t>en sentido figurado  </a:t>
            </a:r>
            <a:r>
              <a:rPr lang="es-MX" sz="2800" dirty="0">
                <a:solidFill>
                  <a:schemeClr val="tx1"/>
                </a:solidFill>
              </a:rPr>
              <a:t>, como carne, carne, alimento, pan, sangre y leche”</a:t>
            </a:r>
          </a:p>
        </p:txBody>
      </p:sp>
      <p:sp>
        <p:nvSpPr>
          <p:cNvPr id="7" name="CuadroTexto 6">
            <a:extLst>
              <a:ext uri="{FF2B5EF4-FFF2-40B4-BE49-F238E27FC236}">
                <a16:creationId xmlns:a16="http://schemas.microsoft.com/office/drawing/2014/main" id="{984D4605-D52E-5319-AD15-835CE40C0BA6}"/>
              </a:ext>
            </a:extLst>
          </p:cNvPr>
          <p:cNvSpPr txBox="1"/>
          <p:nvPr/>
        </p:nvSpPr>
        <p:spPr>
          <a:xfrm>
            <a:off x="646684" y="903470"/>
            <a:ext cx="6094476" cy="369332"/>
          </a:xfrm>
          <a:prstGeom prst="rect">
            <a:avLst/>
          </a:prstGeom>
          <a:noFill/>
        </p:spPr>
        <p:txBody>
          <a:bodyPr wrap="square">
            <a:spAutoFit/>
          </a:bodyPr>
          <a:lstStyle/>
          <a:p>
            <a:r>
              <a:rPr lang="fi-FI" b="1" i="0" dirty="0">
                <a:solidFill>
                  <a:srgbClr val="444444"/>
                </a:solidFill>
                <a:effectLst/>
                <a:highlight>
                  <a:srgbClr val="FFFFFF"/>
                </a:highlight>
                <a:latin typeface="PT Serif" panose="020A0603040505020204" pitchFamily="18" charset="0"/>
              </a:rPr>
              <a:t>Clemente de Alejandría</a:t>
            </a:r>
            <a:endParaRPr lang="es-MX" b="1" dirty="0"/>
          </a:p>
        </p:txBody>
      </p:sp>
      <p:sp>
        <p:nvSpPr>
          <p:cNvPr id="5" name="CuadroTexto 4">
            <a:extLst>
              <a:ext uri="{FF2B5EF4-FFF2-40B4-BE49-F238E27FC236}">
                <a16:creationId xmlns:a16="http://schemas.microsoft.com/office/drawing/2014/main" id="{00C3759D-410C-DA40-8CC5-00EB8286846C}"/>
              </a:ext>
            </a:extLst>
          </p:cNvPr>
          <p:cNvSpPr txBox="1"/>
          <p:nvPr/>
        </p:nvSpPr>
        <p:spPr>
          <a:xfrm>
            <a:off x="1166116" y="6119370"/>
            <a:ext cx="4608576" cy="523220"/>
          </a:xfrm>
          <a:prstGeom prst="rect">
            <a:avLst/>
          </a:prstGeom>
          <a:noFill/>
        </p:spPr>
        <p:txBody>
          <a:bodyPr wrap="square">
            <a:spAutoFit/>
          </a:bodyPr>
          <a:lstStyle/>
          <a:p>
            <a:r>
              <a:rPr lang="es-MX" sz="1400" b="0" i="0" u="sng" dirty="0">
                <a:solidFill>
                  <a:srgbClr val="444444"/>
                </a:solidFill>
                <a:effectLst/>
                <a:highlight>
                  <a:srgbClr val="FFFFFF"/>
                </a:highlight>
                <a:latin typeface="PT Serif" panose="020A0603040505020204" pitchFamily="18" charset="0"/>
              </a:rPr>
              <a:t>Clemente de Alejandría, </a:t>
            </a:r>
            <a:r>
              <a:rPr lang="es-MX" sz="1400" b="0" i="1" u="sng" dirty="0">
                <a:solidFill>
                  <a:srgbClr val="444444"/>
                </a:solidFill>
                <a:effectLst/>
                <a:highlight>
                  <a:srgbClr val="FFFFFF"/>
                </a:highlight>
                <a:latin typeface="PT Serif" panose="020A0603040505020204" pitchFamily="18" charset="0"/>
              </a:rPr>
              <a:t>El Instructor, </a:t>
            </a:r>
            <a:r>
              <a:rPr lang="es-MX" sz="1400" b="0" i="0" u="sng" dirty="0">
                <a:solidFill>
                  <a:srgbClr val="444444"/>
                </a:solidFill>
                <a:effectLst/>
                <a:highlight>
                  <a:srgbClr val="FFFFFF"/>
                </a:highlight>
                <a:latin typeface="PT Serif" panose="020A0603040505020204" pitchFamily="18" charset="0"/>
              </a:rPr>
              <a:t> Libro I, Capítulo 6</a:t>
            </a:r>
            <a:endParaRPr lang="es-MX" sz="1400" u="sng" dirty="0"/>
          </a:p>
        </p:txBody>
      </p:sp>
      <p:pic>
        <p:nvPicPr>
          <p:cNvPr id="19458" name="Picture 2" descr="CLEMENTE DE ALEJANDRÍA, El Pedagogo.PDF">
            <a:extLst>
              <a:ext uri="{FF2B5EF4-FFF2-40B4-BE49-F238E27FC236}">
                <a16:creationId xmlns:a16="http://schemas.microsoft.com/office/drawing/2014/main" id="{28E40B06-3E9C-0693-12F2-C597DAFA4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992" y="617640"/>
            <a:ext cx="3503708" cy="5682576"/>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222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B12D96-3BA5-7BA3-F43F-70C63058F997}"/>
              </a:ext>
            </a:extLst>
          </p:cNvPr>
          <p:cNvSpPr>
            <a:spLocks noGrp="1"/>
          </p:cNvSpPr>
          <p:nvPr>
            <p:ph type="title"/>
          </p:nvPr>
        </p:nvSpPr>
        <p:spPr>
          <a:xfrm>
            <a:off x="1170178" y="91440"/>
            <a:ext cx="10515600" cy="1051179"/>
          </a:xfrm>
        </p:spPr>
        <p:txBody>
          <a:bodyPr/>
          <a:lstStyle/>
          <a:p>
            <a:pPr algn="ctr"/>
            <a:r>
              <a:rPr lang="es-MX" dirty="0"/>
              <a:t>¿</a:t>
            </a:r>
            <a:r>
              <a:rPr lang="es-MX" dirty="0" err="1"/>
              <a:t>Cúal</a:t>
            </a:r>
            <a:r>
              <a:rPr lang="es-MX" dirty="0"/>
              <a:t> es entonces la Tradición?</a:t>
            </a:r>
          </a:p>
        </p:txBody>
      </p:sp>
      <p:sp>
        <p:nvSpPr>
          <p:cNvPr id="3" name="Marcador de texto 2">
            <a:extLst>
              <a:ext uri="{FF2B5EF4-FFF2-40B4-BE49-F238E27FC236}">
                <a16:creationId xmlns:a16="http://schemas.microsoft.com/office/drawing/2014/main" id="{DECC73B3-B97E-F828-9735-A84ACD9B43D6}"/>
              </a:ext>
            </a:extLst>
          </p:cNvPr>
          <p:cNvSpPr>
            <a:spLocks noGrp="1"/>
          </p:cNvSpPr>
          <p:nvPr>
            <p:ph type="body" idx="1"/>
          </p:nvPr>
        </p:nvSpPr>
        <p:spPr>
          <a:xfrm>
            <a:off x="320039" y="1664209"/>
            <a:ext cx="6551815" cy="4425442"/>
          </a:xfrm>
        </p:spPr>
        <p:txBody>
          <a:bodyPr>
            <a:normAutofit/>
          </a:bodyPr>
          <a:lstStyle/>
          <a:p>
            <a:pPr algn="ctr"/>
            <a:r>
              <a:rPr lang="es-MX" sz="3600" dirty="0">
                <a:solidFill>
                  <a:schemeClr val="tx1"/>
                </a:solidFill>
              </a:rPr>
              <a:t>“Hay una serie de frases utilizadas por Clemente para describir esta tradición. Se refirió a él como </a:t>
            </a:r>
            <a:r>
              <a:rPr lang="es-MX" sz="3600" b="1" dirty="0">
                <a:solidFill>
                  <a:schemeClr val="tx1"/>
                </a:solidFill>
              </a:rPr>
              <a:t>el canon de la verdad</a:t>
            </a:r>
            <a:r>
              <a:rPr lang="es-MX" sz="3600" dirty="0">
                <a:solidFill>
                  <a:schemeClr val="tx1"/>
                </a:solidFill>
              </a:rPr>
              <a:t>, </a:t>
            </a:r>
            <a:r>
              <a:rPr lang="es-MX" sz="3600" b="1" dirty="0">
                <a:solidFill>
                  <a:schemeClr val="tx1"/>
                </a:solidFill>
              </a:rPr>
              <a:t>la  gnosis </a:t>
            </a:r>
            <a:r>
              <a:rPr lang="es-MX" sz="3600" dirty="0">
                <a:solidFill>
                  <a:schemeClr val="tx1"/>
                </a:solidFill>
              </a:rPr>
              <a:t>, </a:t>
            </a:r>
            <a:r>
              <a:rPr lang="es-MX" sz="3600" b="1" dirty="0">
                <a:solidFill>
                  <a:schemeClr val="tx1"/>
                </a:solidFill>
              </a:rPr>
              <a:t>la regla de la verdad</a:t>
            </a:r>
            <a:r>
              <a:rPr lang="es-MX" sz="3600" dirty="0">
                <a:solidFill>
                  <a:schemeClr val="tx1"/>
                </a:solidFill>
              </a:rPr>
              <a:t>, </a:t>
            </a:r>
            <a:r>
              <a:rPr lang="es-MX" sz="3600" b="1" dirty="0">
                <a:solidFill>
                  <a:schemeClr val="tx1"/>
                </a:solidFill>
              </a:rPr>
              <a:t>la regla eclesiástica </a:t>
            </a:r>
            <a:r>
              <a:rPr lang="es-MX" sz="3600" dirty="0">
                <a:solidFill>
                  <a:schemeClr val="tx1"/>
                </a:solidFill>
              </a:rPr>
              <a:t>y </a:t>
            </a:r>
            <a:r>
              <a:rPr lang="es-MX" sz="3600" b="1" dirty="0">
                <a:solidFill>
                  <a:schemeClr val="tx1"/>
                </a:solidFill>
              </a:rPr>
              <a:t>la tradición </a:t>
            </a:r>
            <a:r>
              <a:rPr lang="es-MX" sz="3600" dirty="0">
                <a:solidFill>
                  <a:schemeClr val="tx1"/>
                </a:solidFill>
              </a:rPr>
              <a:t>( </a:t>
            </a:r>
            <a:r>
              <a:rPr lang="es-MX" sz="3600" dirty="0" err="1">
                <a:solidFill>
                  <a:schemeClr val="tx1"/>
                </a:solidFill>
              </a:rPr>
              <a:t>paradosis</a:t>
            </a:r>
            <a:r>
              <a:rPr lang="es-MX" sz="3600" dirty="0">
                <a:solidFill>
                  <a:schemeClr val="tx1"/>
                </a:solidFill>
              </a:rPr>
              <a:t> )”</a:t>
            </a:r>
            <a:br>
              <a:rPr lang="es-MX" b="0" i="0" dirty="0">
                <a:solidFill>
                  <a:srgbClr val="444444"/>
                </a:solidFill>
                <a:effectLst/>
                <a:highlight>
                  <a:srgbClr val="FFFFFF"/>
                </a:highlight>
                <a:latin typeface="PT Serif" panose="020A0603040505020204" pitchFamily="18" charset="0"/>
              </a:rPr>
            </a:br>
            <a:br>
              <a:rPr lang="es-MX" b="0" i="0" dirty="0">
                <a:solidFill>
                  <a:srgbClr val="444444"/>
                </a:solidFill>
                <a:effectLst/>
                <a:highlight>
                  <a:srgbClr val="FFFFFF"/>
                </a:highlight>
                <a:latin typeface="PT Serif" panose="020A0603040505020204" pitchFamily="18" charset="0"/>
              </a:rPr>
            </a:br>
            <a:r>
              <a:rPr lang="es-MX" u="sng" dirty="0">
                <a:solidFill>
                  <a:schemeClr val="tx1"/>
                </a:solidFill>
              </a:rPr>
              <a:t>Vol. 2, Clemente de Alejandría,  </a:t>
            </a:r>
            <a:r>
              <a:rPr lang="es-MX" u="sng" dirty="0" err="1">
                <a:solidFill>
                  <a:schemeClr val="tx1"/>
                </a:solidFill>
              </a:rPr>
              <a:t>Stromata</a:t>
            </a:r>
            <a:r>
              <a:rPr lang="es-MX" u="sng" dirty="0">
                <a:solidFill>
                  <a:schemeClr val="tx1"/>
                </a:solidFill>
              </a:rPr>
              <a:t>  6</a:t>
            </a:r>
            <a:r>
              <a:rPr lang="es-MX" b="0" i="0" dirty="0">
                <a:solidFill>
                  <a:srgbClr val="444444"/>
                </a:solidFill>
                <a:effectLst/>
                <a:highlight>
                  <a:srgbClr val="FFFFFF"/>
                </a:highlight>
                <a:latin typeface="PT Serif" panose="020A0603040505020204" pitchFamily="18" charset="0"/>
              </a:rPr>
              <a:t>.</a:t>
            </a:r>
            <a:endParaRPr lang="es-MX" dirty="0"/>
          </a:p>
        </p:txBody>
      </p:sp>
      <p:pic>
        <p:nvPicPr>
          <p:cNvPr id="20482" name="Picture 2" descr="Stromata VI-VIII">
            <a:extLst>
              <a:ext uri="{FF2B5EF4-FFF2-40B4-BE49-F238E27FC236}">
                <a16:creationId xmlns:a16="http://schemas.microsoft.com/office/drawing/2014/main" id="{BF9B5AAF-F2AF-B790-1E17-DE2181A75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644" y="1238989"/>
            <a:ext cx="3250176" cy="527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135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FD9AB-6FDA-5BC0-5528-04F17B0825FF}"/>
              </a:ext>
            </a:extLst>
          </p:cNvPr>
          <p:cNvSpPr>
            <a:spLocks noGrp="1"/>
          </p:cNvSpPr>
          <p:nvPr>
            <p:ph type="title"/>
          </p:nvPr>
        </p:nvSpPr>
        <p:spPr>
          <a:xfrm>
            <a:off x="923290" y="64008"/>
            <a:ext cx="10515600" cy="1005459"/>
          </a:xfrm>
        </p:spPr>
        <p:txBody>
          <a:bodyPr/>
          <a:lstStyle/>
          <a:p>
            <a:pPr algn="ctr"/>
            <a:r>
              <a:rPr lang="es-MX" dirty="0"/>
              <a:t>¿</a:t>
            </a:r>
            <a:r>
              <a:rPr lang="es-MX" dirty="0" err="1"/>
              <a:t>Cúal</a:t>
            </a:r>
            <a:r>
              <a:rPr lang="es-MX" dirty="0"/>
              <a:t> es la tradición? </a:t>
            </a:r>
          </a:p>
        </p:txBody>
      </p:sp>
      <p:sp>
        <p:nvSpPr>
          <p:cNvPr id="3" name="Marcador de texto 2">
            <a:extLst>
              <a:ext uri="{FF2B5EF4-FFF2-40B4-BE49-F238E27FC236}">
                <a16:creationId xmlns:a16="http://schemas.microsoft.com/office/drawing/2014/main" id="{54DA8B62-78BF-47E3-CE7D-DD4D24CEE74D}"/>
              </a:ext>
            </a:extLst>
          </p:cNvPr>
          <p:cNvSpPr>
            <a:spLocks noGrp="1"/>
          </p:cNvSpPr>
          <p:nvPr>
            <p:ph type="body" idx="1"/>
          </p:nvPr>
        </p:nvSpPr>
        <p:spPr>
          <a:xfrm>
            <a:off x="274320" y="1271017"/>
            <a:ext cx="6821424" cy="4818634"/>
          </a:xfrm>
        </p:spPr>
        <p:txBody>
          <a:bodyPr>
            <a:normAutofit/>
          </a:bodyPr>
          <a:lstStyle/>
          <a:p>
            <a:pPr algn="ctr"/>
            <a:r>
              <a:rPr lang="es-MX" dirty="0">
                <a:solidFill>
                  <a:schemeClr val="tx1"/>
                </a:solidFill>
              </a:rPr>
              <a:t>“Pero, más allá de estos dichos, </a:t>
            </a:r>
            <a:r>
              <a:rPr lang="es-MX" b="1" dirty="0">
                <a:solidFill>
                  <a:schemeClr val="tx1"/>
                </a:solidFill>
              </a:rPr>
              <a:t>miremos la tradición</a:t>
            </a:r>
            <a:r>
              <a:rPr lang="es-MX" dirty="0">
                <a:solidFill>
                  <a:schemeClr val="tx1"/>
                </a:solidFill>
              </a:rPr>
              <a:t>, la enseñanza y la fe misma de la Iglesia Católica desde el principio, que el Señor dio, los Apóstoles predicaron y los Padres guardaron. Sobre esto se fundamenta la Iglesia, y </a:t>
            </a:r>
            <a:r>
              <a:rPr lang="es-MX" b="1" dirty="0">
                <a:solidFill>
                  <a:schemeClr val="tx1"/>
                </a:solidFill>
              </a:rPr>
              <a:t>EL QUE SE APARTARA DE ELLA NO SERÍA CRISTIANO Y YA NO DEBERÍA LLAMARSE ASÍ</a:t>
            </a:r>
            <a:r>
              <a:rPr lang="es-MX" dirty="0">
                <a:solidFill>
                  <a:schemeClr val="tx1"/>
                </a:solidFill>
              </a:rPr>
              <a:t>. Hay, pues, una Tríada, santa y completa, confesada como Dios en Padre, Hijo y Espíritu Santo, sin nada extraño ni externo mezclado en ella, no compuesta de uno que crea y otro que se origina, sino todo creador; y es consistente y por naturaleza indivisible, y su actividad es una”.</a:t>
            </a:r>
          </a:p>
        </p:txBody>
      </p:sp>
      <p:pic>
        <p:nvPicPr>
          <p:cNvPr id="21506" name="Picture 2" descr="Works on the Spirit: Athanasius the Great &amp; Didymus the Blind">
            <a:extLst>
              <a:ext uri="{FF2B5EF4-FFF2-40B4-BE49-F238E27FC236}">
                <a16:creationId xmlns:a16="http://schemas.microsoft.com/office/drawing/2014/main" id="{C1D2B2A2-5162-06EF-544A-88CBA9896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837" y="1069467"/>
            <a:ext cx="3792757" cy="547800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BAF7BEC-C68D-5E7F-AFF9-18DC65E6560B}"/>
              </a:ext>
            </a:extLst>
          </p:cNvPr>
          <p:cNvSpPr txBox="1"/>
          <p:nvPr/>
        </p:nvSpPr>
        <p:spPr>
          <a:xfrm>
            <a:off x="185941" y="5825490"/>
            <a:ext cx="7544896" cy="923330"/>
          </a:xfrm>
          <a:prstGeom prst="rect">
            <a:avLst/>
          </a:prstGeom>
          <a:noFill/>
        </p:spPr>
        <p:txBody>
          <a:bodyPr wrap="square">
            <a:spAutoFit/>
          </a:bodyPr>
          <a:lstStyle/>
          <a:p>
            <a:pPr algn="ctr"/>
            <a:r>
              <a:rPr lang="en-US" b="0" i="1" u="sng" dirty="0">
                <a:solidFill>
                  <a:srgbClr val="444444"/>
                </a:solidFill>
                <a:effectLst/>
                <a:highlight>
                  <a:srgbClr val="FFFFFF"/>
                </a:highlight>
                <a:latin typeface="PT Serif" panose="020A0603040505020204" pitchFamily="18" charset="0"/>
              </a:rPr>
              <a:t>The Letters of Saint </a:t>
            </a:r>
            <a:r>
              <a:rPr lang="en-US" b="0" i="1" u="sng" dirty="0" err="1">
                <a:solidFill>
                  <a:srgbClr val="444444"/>
                </a:solidFill>
                <a:effectLst/>
                <a:highlight>
                  <a:srgbClr val="FFFFFF"/>
                </a:highlight>
                <a:latin typeface="PT Serif" panose="020A0603040505020204" pitchFamily="18" charset="0"/>
              </a:rPr>
              <a:t>Atanasius</a:t>
            </a:r>
            <a:r>
              <a:rPr lang="en-US" b="0" i="1" u="sng" dirty="0">
                <a:solidFill>
                  <a:srgbClr val="444444"/>
                </a:solidFill>
                <a:effectLst/>
                <a:highlight>
                  <a:srgbClr val="FFFFFF"/>
                </a:highlight>
                <a:latin typeface="PT Serif" panose="020A0603040505020204" pitchFamily="18" charset="0"/>
              </a:rPr>
              <a:t>, Concerning the Holy Spirit</a:t>
            </a:r>
            <a:r>
              <a:rPr lang="en-US" b="0" i="0" u="sng" dirty="0">
                <a:solidFill>
                  <a:srgbClr val="444444"/>
                </a:solidFill>
                <a:effectLst/>
                <a:highlight>
                  <a:srgbClr val="FFFFFF"/>
                </a:highlight>
                <a:latin typeface="PT Serif" panose="020A0603040505020204" pitchFamily="18" charset="0"/>
              </a:rPr>
              <a:t> , CRB </a:t>
            </a:r>
            <a:r>
              <a:rPr lang="en-US" b="0" i="0" u="sng" dirty="0" err="1">
                <a:solidFill>
                  <a:srgbClr val="444444"/>
                </a:solidFill>
                <a:effectLst/>
                <a:highlight>
                  <a:srgbClr val="FFFFFF"/>
                </a:highlight>
                <a:latin typeface="PT Serif" panose="020A0603040505020204" pitchFamily="18" charset="0"/>
              </a:rPr>
              <a:t>Shapland</a:t>
            </a:r>
            <a:r>
              <a:rPr lang="en-US" b="0" i="0" u="sng" dirty="0">
                <a:solidFill>
                  <a:srgbClr val="444444"/>
                </a:solidFill>
                <a:effectLst/>
                <a:highlight>
                  <a:srgbClr val="FFFFFF"/>
                </a:highlight>
                <a:latin typeface="PT Serif" panose="020A0603040505020204" pitchFamily="18" charset="0"/>
              </a:rPr>
              <a:t>, Translator (Nueva York: Philosophical Library, 1951), Epistle I.27–28, </a:t>
            </a:r>
            <a:r>
              <a:rPr lang="en-US" b="0" i="1" u="sng" dirty="0">
                <a:solidFill>
                  <a:srgbClr val="444444"/>
                </a:solidFill>
                <a:effectLst/>
                <a:highlight>
                  <a:srgbClr val="FFFFFF"/>
                </a:highlight>
                <a:latin typeface="PT Serif" panose="020A0603040505020204" pitchFamily="18" charset="0"/>
              </a:rPr>
              <a:t> To </a:t>
            </a:r>
            <a:r>
              <a:rPr lang="en-US" b="0" i="1" u="sng" dirty="0" err="1">
                <a:solidFill>
                  <a:srgbClr val="444444"/>
                </a:solidFill>
                <a:effectLst/>
                <a:highlight>
                  <a:srgbClr val="FFFFFF"/>
                </a:highlight>
                <a:latin typeface="PT Serif" panose="020A0603040505020204" pitchFamily="18" charset="0"/>
              </a:rPr>
              <a:t>Serapion</a:t>
            </a:r>
            <a:r>
              <a:rPr lang="en-US" b="0" i="0" u="sng" dirty="0">
                <a:solidFill>
                  <a:srgbClr val="444444"/>
                </a:solidFill>
                <a:effectLst/>
                <a:highlight>
                  <a:srgbClr val="FFFFFF"/>
                </a:highlight>
                <a:latin typeface="PT Serif" panose="020A0603040505020204" pitchFamily="18" charset="0"/>
              </a:rPr>
              <a:t> , </a:t>
            </a:r>
            <a:r>
              <a:rPr lang="en-US" b="0" i="0" u="sng" dirty="0" err="1">
                <a:solidFill>
                  <a:srgbClr val="444444"/>
                </a:solidFill>
                <a:effectLst/>
                <a:highlight>
                  <a:srgbClr val="FFFFFF"/>
                </a:highlight>
                <a:latin typeface="PT Serif" panose="020A0603040505020204" pitchFamily="18" charset="0"/>
              </a:rPr>
              <a:t>págs</a:t>
            </a:r>
            <a:r>
              <a:rPr lang="en-US" b="0" i="0" u="sng" dirty="0">
                <a:solidFill>
                  <a:srgbClr val="444444"/>
                </a:solidFill>
                <a:effectLst/>
                <a:highlight>
                  <a:srgbClr val="FFFFFF"/>
                </a:highlight>
                <a:latin typeface="PT Serif" panose="020A0603040505020204" pitchFamily="18" charset="0"/>
              </a:rPr>
              <a:t>. 133-134).</a:t>
            </a:r>
            <a:endParaRPr lang="es-MX" u="sng" dirty="0"/>
          </a:p>
        </p:txBody>
      </p:sp>
    </p:spTree>
    <p:extLst>
      <p:ext uri="{BB962C8B-B14F-4D97-AF65-F5344CB8AC3E}">
        <p14:creationId xmlns:p14="http://schemas.microsoft.com/office/powerpoint/2010/main" val="2134613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461EE9E-8936-5E9F-7B8B-9516F7389A4B}"/>
              </a:ext>
            </a:extLst>
          </p:cNvPr>
          <p:cNvSpPr>
            <a:spLocks noGrp="1"/>
          </p:cNvSpPr>
          <p:nvPr>
            <p:ph type="body" idx="1"/>
          </p:nvPr>
        </p:nvSpPr>
        <p:spPr>
          <a:xfrm>
            <a:off x="182880" y="445776"/>
            <a:ext cx="6995160" cy="5733034"/>
          </a:xfrm>
        </p:spPr>
        <p:txBody>
          <a:bodyPr>
            <a:noAutofit/>
          </a:bodyPr>
          <a:lstStyle/>
          <a:p>
            <a:pPr algn="ctr"/>
            <a:r>
              <a:rPr lang="es-MX" sz="3200" dirty="0">
                <a:solidFill>
                  <a:schemeClr val="tx1"/>
                </a:solidFill>
              </a:rPr>
              <a:t>“La  Regula  es el contenido real de la revelación, el tenor fundamental del único mensaje de las Escrituras... Es una misma cosa explicar las Escrituras según su armonía inherente y según la  Regula . </a:t>
            </a:r>
            <a:r>
              <a:rPr lang="es-MX" sz="3200" b="1" dirty="0">
                <a:solidFill>
                  <a:schemeClr val="tx1"/>
                </a:solidFill>
              </a:rPr>
              <a:t>Esto es lo mismo que la Reforma llama interpretación según la analogía de la fe</a:t>
            </a:r>
            <a:r>
              <a:rPr lang="es-MX" sz="3200" dirty="0">
                <a:solidFill>
                  <a:schemeClr val="tx1"/>
                </a:solidFill>
              </a:rPr>
              <a:t>. Porque en ninguno de los casos se entiende un principio formal fuera de las Escrituras, sino el significado, la intención de las Escrituras mismas”</a:t>
            </a:r>
          </a:p>
        </p:txBody>
      </p:sp>
      <p:pic>
        <p:nvPicPr>
          <p:cNvPr id="22530" name="Picture 2" descr="Untitled">
            <a:extLst>
              <a:ext uri="{FF2B5EF4-FFF2-40B4-BE49-F238E27FC236}">
                <a16:creationId xmlns:a16="http://schemas.microsoft.com/office/drawing/2014/main" id="{F8D32C07-CF57-4DA0-DD8A-37B9C75FC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3816" y="581590"/>
            <a:ext cx="3775912" cy="5694819"/>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19CF065-58A3-167E-102A-F4B32C6DCD2B}"/>
              </a:ext>
            </a:extLst>
          </p:cNvPr>
          <p:cNvSpPr txBox="1"/>
          <p:nvPr/>
        </p:nvSpPr>
        <p:spPr>
          <a:xfrm>
            <a:off x="864108" y="6178217"/>
            <a:ext cx="6094476" cy="646331"/>
          </a:xfrm>
          <a:prstGeom prst="rect">
            <a:avLst/>
          </a:prstGeom>
          <a:noFill/>
        </p:spPr>
        <p:txBody>
          <a:bodyPr wrap="square">
            <a:spAutoFit/>
          </a:bodyPr>
          <a:lstStyle/>
          <a:p>
            <a:r>
              <a:rPr lang="en-US" b="0" i="0" u="sng" dirty="0">
                <a:solidFill>
                  <a:srgbClr val="444444"/>
                </a:solidFill>
                <a:effectLst/>
                <a:highlight>
                  <a:srgbClr val="FFFFFF"/>
                </a:highlight>
                <a:latin typeface="PT Serif" panose="020A0603040505020204" pitchFamily="18" charset="0"/>
              </a:rPr>
              <a:t>Ellen </a:t>
            </a:r>
            <a:r>
              <a:rPr lang="en-US" b="0" i="0" u="sng" dirty="0" err="1">
                <a:solidFill>
                  <a:srgbClr val="444444"/>
                </a:solidFill>
                <a:effectLst/>
                <a:highlight>
                  <a:srgbClr val="FFFFFF"/>
                </a:highlight>
                <a:latin typeface="PT Serif" panose="020A0603040505020204" pitchFamily="18" charset="0"/>
              </a:rPr>
              <a:t>Flesseman</a:t>
            </a:r>
            <a:r>
              <a:rPr lang="en-US" b="0" i="0" u="sng" dirty="0">
                <a:solidFill>
                  <a:srgbClr val="444444"/>
                </a:solidFill>
                <a:effectLst/>
                <a:highlight>
                  <a:srgbClr val="FFFFFF"/>
                </a:highlight>
                <a:latin typeface="PT Serif" panose="020A0603040505020204" pitchFamily="18" charset="0"/>
              </a:rPr>
              <a:t>–van Leer,  </a:t>
            </a:r>
            <a:r>
              <a:rPr lang="en-US" b="0" i="1" u="sng" dirty="0">
                <a:solidFill>
                  <a:srgbClr val="444444"/>
                </a:solidFill>
                <a:effectLst/>
                <a:highlight>
                  <a:srgbClr val="FFFFFF"/>
                </a:highlight>
                <a:latin typeface="PT Serif" panose="020A0603040505020204" pitchFamily="18" charset="0"/>
              </a:rPr>
              <a:t>Tradition and Scripture in the Early Church </a:t>
            </a:r>
            <a:r>
              <a:rPr lang="en-US" b="0" i="0" u="sng" dirty="0">
                <a:solidFill>
                  <a:srgbClr val="444444"/>
                </a:solidFill>
                <a:effectLst/>
                <a:highlight>
                  <a:srgbClr val="FFFFFF"/>
                </a:highlight>
                <a:latin typeface="PT Serif" panose="020A0603040505020204" pitchFamily="18" charset="0"/>
              </a:rPr>
              <a:t> (Assen: Van </a:t>
            </a:r>
            <a:r>
              <a:rPr lang="en-US" b="0" i="0" u="sng" dirty="0" err="1">
                <a:solidFill>
                  <a:srgbClr val="444444"/>
                </a:solidFill>
                <a:effectLst/>
                <a:highlight>
                  <a:srgbClr val="FFFFFF"/>
                </a:highlight>
                <a:latin typeface="PT Serif" panose="020A0603040505020204" pitchFamily="18" charset="0"/>
              </a:rPr>
              <a:t>Gorcum</a:t>
            </a:r>
            <a:r>
              <a:rPr lang="en-US" b="0" i="0" u="sng" dirty="0">
                <a:solidFill>
                  <a:srgbClr val="444444"/>
                </a:solidFill>
                <a:effectLst/>
                <a:highlight>
                  <a:srgbClr val="FFFFFF"/>
                </a:highlight>
                <a:latin typeface="PT Serif" panose="020A0603040505020204" pitchFamily="18" charset="0"/>
              </a:rPr>
              <a:t>, 1953), p. 194.</a:t>
            </a:r>
            <a:endParaRPr lang="es-MX" u="sng" dirty="0"/>
          </a:p>
        </p:txBody>
      </p:sp>
    </p:spTree>
    <p:extLst>
      <p:ext uri="{BB962C8B-B14F-4D97-AF65-F5344CB8AC3E}">
        <p14:creationId xmlns:p14="http://schemas.microsoft.com/office/powerpoint/2010/main" val="3138032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4B71B4F-AF9C-52C3-FF95-4593C5E78A25}"/>
              </a:ext>
            </a:extLst>
          </p:cNvPr>
          <p:cNvSpPr/>
          <p:nvPr/>
        </p:nvSpPr>
        <p:spPr>
          <a:xfrm>
            <a:off x="237744" y="1188720"/>
            <a:ext cx="11878056" cy="444398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3" name="Marcador de texto 2">
            <a:extLst>
              <a:ext uri="{FF2B5EF4-FFF2-40B4-BE49-F238E27FC236}">
                <a16:creationId xmlns:a16="http://schemas.microsoft.com/office/drawing/2014/main" id="{A48B753D-F356-5483-428B-C5493AD4C064}"/>
              </a:ext>
            </a:extLst>
          </p:cNvPr>
          <p:cNvSpPr>
            <a:spLocks noGrp="1"/>
          </p:cNvSpPr>
          <p:nvPr>
            <p:ph type="body" idx="1"/>
          </p:nvPr>
        </p:nvSpPr>
        <p:spPr>
          <a:xfrm>
            <a:off x="731520" y="1435609"/>
            <a:ext cx="11045952" cy="3840479"/>
          </a:xfrm>
        </p:spPr>
        <p:txBody>
          <a:bodyPr>
            <a:normAutofit/>
          </a:bodyPr>
          <a:lstStyle/>
          <a:p>
            <a:r>
              <a:rPr lang="es-MX" b="0" i="0" dirty="0">
                <a:solidFill>
                  <a:srgbClr val="000000"/>
                </a:solidFill>
                <a:effectLst/>
                <a:latin typeface="Times New Roman" panose="02020603050405020304" pitchFamily="18" charset="0"/>
              </a:rPr>
              <a:t>“</a:t>
            </a:r>
            <a:r>
              <a:rPr lang="es-MX" b="0" i="0" dirty="0">
                <a:solidFill>
                  <a:schemeClr val="bg1"/>
                </a:solidFill>
                <a:effectLst/>
                <a:latin typeface="Times New Roman" panose="02020603050405020304" pitchFamily="18" charset="0"/>
              </a:rPr>
              <a:t>Porque al usar las Escrituras para argumentar, la convierten en fiscal de las Escrituras mismas, </a:t>
            </a:r>
            <a:r>
              <a:rPr lang="es-MX" b="1" i="0" dirty="0">
                <a:solidFill>
                  <a:srgbClr val="FFFF00"/>
                </a:solidFill>
                <a:effectLst/>
                <a:latin typeface="Times New Roman" panose="02020603050405020304" pitchFamily="18" charset="0"/>
              </a:rPr>
              <a:t>acusándolas o de no decir las cosas rectamente o de no tener autoridad, y de narrar las cosas de diversos modos</a:t>
            </a:r>
            <a:r>
              <a:rPr lang="es-MX" b="0" i="0" dirty="0">
                <a:solidFill>
                  <a:srgbClr val="FFFF00"/>
                </a:solidFill>
                <a:effectLst/>
                <a:latin typeface="Times New Roman" panose="02020603050405020304" pitchFamily="18" charset="0"/>
              </a:rPr>
              <a:t>: </a:t>
            </a:r>
            <a:r>
              <a:rPr lang="es-MX" b="1" i="0" dirty="0">
                <a:solidFill>
                  <a:srgbClr val="FFFF00"/>
                </a:solidFill>
                <a:effectLst/>
                <a:latin typeface="Times New Roman" panose="02020603050405020304" pitchFamily="18" charset="0"/>
              </a:rPr>
              <a:t>no se puede en ellas descubrir la verdad si no se conoce la Tradición</a:t>
            </a:r>
            <a:r>
              <a:rPr lang="es-MX" b="0" i="0" dirty="0">
                <a:solidFill>
                  <a:schemeClr val="bg1"/>
                </a:solidFill>
                <a:effectLst/>
                <a:latin typeface="Times New Roman" panose="02020603050405020304" pitchFamily="18" charset="0"/>
              </a:rPr>
              <a:t>. Porque, según dicen, no se trasmitiría (la verdad) por ellas sino de viva voz, por lo cual Pablo habría dicho: "Hablamos de la sabiduría entre los perfectos, sabiduría que no es de este mundo" (1 Cor 2,6) </a:t>
            </a:r>
            <a:r>
              <a:rPr lang="es-MX" b="0" i="0" u="sng" dirty="0">
                <a:solidFill>
                  <a:schemeClr val="bg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(225)</a:t>
            </a:r>
            <a:r>
              <a:rPr lang="es-MX" b="0" i="0" dirty="0">
                <a:solidFill>
                  <a:schemeClr val="bg1"/>
                </a:solidFill>
                <a:effectLst/>
                <a:latin typeface="Times New Roman" panose="02020603050405020304" pitchFamily="18" charset="0"/>
              </a:rPr>
              <a:t>. Y cada uno de ellos pretende que esta sabiduría es la que él ha encontrado, es decir una ficción, de modo que la verdad se hallaría dignamente unas veces en Valentín, otras en Marción, otras en </a:t>
            </a:r>
            <a:r>
              <a:rPr lang="es-MX" b="0" i="0" dirty="0" err="1">
                <a:solidFill>
                  <a:schemeClr val="bg1"/>
                </a:solidFill>
                <a:effectLst/>
                <a:latin typeface="Times New Roman" panose="02020603050405020304" pitchFamily="18" charset="0"/>
              </a:rPr>
              <a:t>Cerinto</a:t>
            </a:r>
            <a:r>
              <a:rPr lang="es-MX" b="0" i="0" dirty="0">
                <a:solidFill>
                  <a:schemeClr val="bg1"/>
                </a:solidFill>
                <a:effectLst/>
                <a:latin typeface="Times New Roman" panose="02020603050405020304" pitchFamily="18" charset="0"/>
              </a:rPr>
              <a:t>, finalmente estaría en </a:t>
            </a:r>
            <a:r>
              <a:rPr lang="es-MX" b="0" i="0" dirty="0" err="1">
                <a:solidFill>
                  <a:schemeClr val="bg1"/>
                </a:solidFill>
                <a:effectLst/>
                <a:latin typeface="Times New Roman" panose="02020603050405020304" pitchFamily="18" charset="0"/>
              </a:rPr>
              <a:t>Basílides</a:t>
            </a:r>
            <a:r>
              <a:rPr lang="es-MX" b="0" i="0" dirty="0">
                <a:solidFill>
                  <a:schemeClr val="bg1"/>
                </a:solidFill>
                <a:effectLst/>
                <a:latin typeface="Times New Roman" panose="02020603050405020304" pitchFamily="18" charset="0"/>
              </a:rPr>
              <a:t> o en quien disputa contra él, que nada [847] pudo decir de salvífico. Pues cada uno de éstos está tan pervertido que no se avergüenza de predicarse a sí mismo (2 Cor 4,5) depravando la Regla de la Verdad”.</a:t>
            </a:r>
            <a:endParaRPr lang="es-MX" dirty="0">
              <a:solidFill>
                <a:schemeClr val="bg1"/>
              </a:solidFill>
            </a:endParaRPr>
          </a:p>
        </p:txBody>
      </p:sp>
      <p:sp>
        <p:nvSpPr>
          <p:cNvPr id="5" name="CuadroTexto 4">
            <a:extLst>
              <a:ext uri="{FF2B5EF4-FFF2-40B4-BE49-F238E27FC236}">
                <a16:creationId xmlns:a16="http://schemas.microsoft.com/office/drawing/2014/main" id="{A5BE807B-358D-F848-117A-0B1870595A9B}"/>
              </a:ext>
            </a:extLst>
          </p:cNvPr>
          <p:cNvSpPr txBox="1"/>
          <p:nvPr/>
        </p:nvSpPr>
        <p:spPr>
          <a:xfrm>
            <a:off x="4638294" y="5987534"/>
            <a:ext cx="6094476" cy="369332"/>
          </a:xfrm>
          <a:prstGeom prst="rect">
            <a:avLst/>
          </a:prstGeom>
          <a:noFill/>
        </p:spPr>
        <p:txBody>
          <a:bodyPr wrap="square">
            <a:spAutoFit/>
          </a:bodyPr>
          <a:lstStyle/>
          <a:p>
            <a:r>
              <a:rPr lang="es-MX" b="0" i="1" u="sng" dirty="0">
                <a:solidFill>
                  <a:srgbClr val="444444"/>
                </a:solidFill>
                <a:effectLst/>
                <a:highlight>
                  <a:srgbClr val="FFFFFF"/>
                </a:highlight>
                <a:latin typeface="PT Serif" panose="020A0603040505020204" pitchFamily="18" charset="0"/>
              </a:rPr>
              <a:t>Contra las Herejías</a:t>
            </a:r>
            <a:r>
              <a:rPr lang="es-MX" b="0" i="0" u="sng" dirty="0">
                <a:solidFill>
                  <a:srgbClr val="444444"/>
                </a:solidFill>
                <a:effectLst/>
                <a:highlight>
                  <a:srgbClr val="FFFFFF"/>
                </a:highlight>
                <a:latin typeface="PT Serif" panose="020A0603040505020204" pitchFamily="18" charset="0"/>
              </a:rPr>
              <a:t>  III.2.1</a:t>
            </a:r>
            <a:endParaRPr lang="es-MX" u="sng" dirty="0"/>
          </a:p>
        </p:txBody>
      </p:sp>
    </p:spTree>
    <p:extLst>
      <p:ext uri="{BB962C8B-B14F-4D97-AF65-F5344CB8AC3E}">
        <p14:creationId xmlns:p14="http://schemas.microsoft.com/office/powerpoint/2010/main" val="4253770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8930A19-08F3-22DE-0A49-BA5E50D6B0F9}"/>
              </a:ext>
            </a:extLst>
          </p:cNvPr>
          <p:cNvPicPr>
            <a:picLocks noChangeAspect="1"/>
          </p:cNvPicPr>
          <p:nvPr/>
        </p:nvPicPr>
        <p:blipFill rotWithShape="1">
          <a:blip r:embed="rId2"/>
          <a:srcRect l="3485" t="29226" r="12348" b="29177"/>
          <a:stretch/>
        </p:blipFill>
        <p:spPr>
          <a:xfrm>
            <a:off x="0" y="1874890"/>
            <a:ext cx="12055704" cy="3351500"/>
          </a:xfrm>
          <a:prstGeom prst="rect">
            <a:avLst/>
          </a:prstGeom>
        </p:spPr>
      </p:pic>
      <p:sp>
        <p:nvSpPr>
          <p:cNvPr id="7" name="CuadroTexto 6">
            <a:extLst>
              <a:ext uri="{FF2B5EF4-FFF2-40B4-BE49-F238E27FC236}">
                <a16:creationId xmlns:a16="http://schemas.microsoft.com/office/drawing/2014/main" id="{66771A77-3849-68C6-4ADC-D9A70BC8D352}"/>
              </a:ext>
            </a:extLst>
          </p:cNvPr>
          <p:cNvSpPr txBox="1"/>
          <p:nvPr/>
        </p:nvSpPr>
        <p:spPr>
          <a:xfrm>
            <a:off x="4517690" y="6053851"/>
            <a:ext cx="6109854" cy="369332"/>
          </a:xfrm>
          <a:prstGeom prst="rect">
            <a:avLst/>
          </a:prstGeom>
          <a:noFill/>
        </p:spPr>
        <p:txBody>
          <a:bodyPr wrap="square">
            <a:spAutoFit/>
          </a:bodyPr>
          <a:lstStyle/>
          <a:p>
            <a:r>
              <a:rPr lang="es-MX" b="0" i="1" u="sng" dirty="0">
                <a:effectLst/>
                <a:highlight>
                  <a:srgbClr val="FFFFFF"/>
                </a:highlight>
                <a:latin typeface="PT Serif" panose="020A0603040505020204" pitchFamily="18" charset="0"/>
              </a:rPr>
              <a:t>Contra las herejías</a:t>
            </a:r>
            <a:r>
              <a:rPr lang="es-MX" b="0" i="0" u="sng" dirty="0">
                <a:effectLst/>
                <a:highlight>
                  <a:srgbClr val="FFFFFF"/>
                </a:highlight>
                <a:latin typeface="PT Serif" panose="020A0603040505020204" pitchFamily="18" charset="0"/>
              </a:rPr>
              <a:t>  II.27.2-3</a:t>
            </a:r>
            <a:endParaRPr lang="es-MX" u="sng" dirty="0"/>
          </a:p>
        </p:txBody>
      </p:sp>
      <p:cxnSp>
        <p:nvCxnSpPr>
          <p:cNvPr id="9" name="Conector recto 8">
            <a:extLst>
              <a:ext uri="{FF2B5EF4-FFF2-40B4-BE49-F238E27FC236}">
                <a16:creationId xmlns:a16="http://schemas.microsoft.com/office/drawing/2014/main" id="{36DE772D-643A-239F-9EF8-A88D48391415}"/>
              </a:ext>
            </a:extLst>
          </p:cNvPr>
          <p:cNvCxnSpPr/>
          <p:nvPr/>
        </p:nvCxnSpPr>
        <p:spPr>
          <a:xfrm>
            <a:off x="9235440" y="3950208"/>
            <a:ext cx="245059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8EA13F9E-DCC7-E921-A145-A19416D9CFC4}"/>
              </a:ext>
            </a:extLst>
          </p:cNvPr>
          <p:cNvCxnSpPr/>
          <p:nvPr/>
        </p:nvCxnSpPr>
        <p:spPr>
          <a:xfrm>
            <a:off x="201168" y="4261104"/>
            <a:ext cx="1142085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E9B375A4-F2B8-25BF-845D-F5A536ED3BAC}"/>
              </a:ext>
            </a:extLst>
          </p:cNvPr>
          <p:cNvCxnSpPr/>
          <p:nvPr/>
        </p:nvCxnSpPr>
        <p:spPr>
          <a:xfrm>
            <a:off x="201168" y="4562856"/>
            <a:ext cx="109545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Conector recto 13">
            <a:extLst>
              <a:ext uri="{FF2B5EF4-FFF2-40B4-BE49-F238E27FC236}">
                <a16:creationId xmlns:a16="http://schemas.microsoft.com/office/drawing/2014/main" id="{A30F5472-7CE0-39BD-6F25-1EB2718834AD}"/>
              </a:ext>
            </a:extLst>
          </p:cNvPr>
          <p:cNvCxnSpPr/>
          <p:nvPr/>
        </p:nvCxnSpPr>
        <p:spPr>
          <a:xfrm>
            <a:off x="201168" y="4879848"/>
            <a:ext cx="109545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Conector recto 14">
            <a:extLst>
              <a:ext uri="{FF2B5EF4-FFF2-40B4-BE49-F238E27FC236}">
                <a16:creationId xmlns:a16="http://schemas.microsoft.com/office/drawing/2014/main" id="{146F1077-57A0-C4A3-F1C0-1400AD1FD499}"/>
              </a:ext>
            </a:extLst>
          </p:cNvPr>
          <p:cNvCxnSpPr>
            <a:cxnSpLocks/>
          </p:cNvCxnSpPr>
          <p:nvPr/>
        </p:nvCxnSpPr>
        <p:spPr>
          <a:xfrm>
            <a:off x="201168" y="5108448"/>
            <a:ext cx="636422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509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4E1E3-B493-1EAD-35F4-AE0FAF8B6AE1}"/>
              </a:ext>
            </a:extLst>
          </p:cNvPr>
          <p:cNvSpPr>
            <a:spLocks noGrp="1"/>
          </p:cNvSpPr>
          <p:nvPr>
            <p:ph type="title"/>
          </p:nvPr>
        </p:nvSpPr>
        <p:spPr>
          <a:xfrm>
            <a:off x="-814070" y="502920"/>
            <a:ext cx="7754366" cy="1133475"/>
          </a:xfrm>
        </p:spPr>
        <p:txBody>
          <a:bodyPr>
            <a:normAutofit fontScale="90000"/>
          </a:bodyPr>
          <a:lstStyle/>
          <a:p>
            <a:pPr algn="ctr"/>
            <a:r>
              <a:rPr lang="es-MX" dirty="0"/>
              <a:t>El Argumento de los herejes</a:t>
            </a:r>
          </a:p>
        </p:txBody>
      </p:sp>
      <p:sp>
        <p:nvSpPr>
          <p:cNvPr id="3" name="Marcador de texto 2">
            <a:extLst>
              <a:ext uri="{FF2B5EF4-FFF2-40B4-BE49-F238E27FC236}">
                <a16:creationId xmlns:a16="http://schemas.microsoft.com/office/drawing/2014/main" id="{5891EB20-8692-2621-3668-6BF500854CA6}"/>
              </a:ext>
            </a:extLst>
          </p:cNvPr>
          <p:cNvSpPr>
            <a:spLocks noGrp="1"/>
          </p:cNvSpPr>
          <p:nvPr>
            <p:ph type="body" idx="1"/>
          </p:nvPr>
        </p:nvSpPr>
        <p:spPr>
          <a:xfrm>
            <a:off x="173736" y="1636395"/>
            <a:ext cx="6464808" cy="4453256"/>
          </a:xfrm>
        </p:spPr>
        <p:txBody>
          <a:bodyPr>
            <a:normAutofit/>
          </a:bodyPr>
          <a:lstStyle/>
          <a:p>
            <a:pPr algn="ctr"/>
            <a:r>
              <a:rPr lang="es-MX" sz="2800" dirty="0">
                <a:solidFill>
                  <a:schemeClr val="tx1"/>
                </a:solidFill>
              </a:rPr>
              <a:t>“Acerca de la teoría de quienes opinan cosas contrarias al Padre nada dice la Escritura, ni en forma abierta, ni con sus palabras, ni en forma incontrovertida. Los mismos herejes dan testimonio de ello, </a:t>
            </a:r>
            <a:r>
              <a:rPr lang="es-MX" sz="2800" b="1" dirty="0">
                <a:solidFill>
                  <a:schemeClr val="tx1"/>
                </a:solidFill>
              </a:rPr>
              <a:t>cuando afirman que el Salvador las enseñó en secreto, no a todos sino a algunos discípulos capaces de entenderlo</a:t>
            </a:r>
            <a:r>
              <a:rPr lang="es-MX" sz="2800" dirty="0">
                <a:solidFill>
                  <a:schemeClr val="tx1"/>
                </a:solidFill>
              </a:rPr>
              <a:t> (Mt 19,11-12) y de interpretar su significado por medio de argumentos, enigmas y parábolas”.</a:t>
            </a:r>
          </a:p>
        </p:txBody>
      </p:sp>
      <p:pic>
        <p:nvPicPr>
          <p:cNvPr id="23554" name="Picture 2" descr="CONTRA LOS HEREJES (Spanish Edition): de Lyon, San Ireneo: 9781521165379:  Amazon.com: Books">
            <a:extLst>
              <a:ext uri="{FF2B5EF4-FFF2-40B4-BE49-F238E27FC236}">
                <a16:creationId xmlns:a16="http://schemas.microsoft.com/office/drawing/2014/main" id="{596330DB-562A-495B-3D72-24FCAE2B7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237" y="457664"/>
            <a:ext cx="3957654" cy="5942672"/>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A9B687BC-9BAD-2B9F-D04A-EF8764DD46D1}"/>
              </a:ext>
            </a:extLst>
          </p:cNvPr>
          <p:cNvSpPr txBox="1"/>
          <p:nvPr/>
        </p:nvSpPr>
        <p:spPr>
          <a:xfrm>
            <a:off x="2125980" y="6280142"/>
            <a:ext cx="6501384" cy="369332"/>
          </a:xfrm>
          <a:prstGeom prst="rect">
            <a:avLst/>
          </a:prstGeom>
          <a:noFill/>
        </p:spPr>
        <p:txBody>
          <a:bodyPr wrap="square">
            <a:spAutoFit/>
          </a:bodyPr>
          <a:lstStyle/>
          <a:p>
            <a:r>
              <a:rPr lang="es-MX" b="0" i="1" u="sng" dirty="0">
                <a:effectLst/>
                <a:highlight>
                  <a:srgbClr val="FFFFFF"/>
                </a:highlight>
                <a:latin typeface="PT Serif" panose="020A0603040505020204" pitchFamily="18" charset="0"/>
              </a:rPr>
              <a:t>Contra las herejías</a:t>
            </a:r>
            <a:r>
              <a:rPr lang="es-MX" b="0" i="0" u="sng" dirty="0">
                <a:effectLst/>
                <a:highlight>
                  <a:srgbClr val="FFFFFF"/>
                </a:highlight>
                <a:latin typeface="PT Serif" panose="020A0603040505020204" pitchFamily="18" charset="0"/>
              </a:rPr>
              <a:t>  II.27.2-3</a:t>
            </a:r>
            <a:endParaRPr lang="es-MX" u="sng" dirty="0"/>
          </a:p>
        </p:txBody>
      </p:sp>
    </p:spTree>
    <p:extLst>
      <p:ext uri="{BB962C8B-B14F-4D97-AF65-F5344CB8AC3E}">
        <p14:creationId xmlns:p14="http://schemas.microsoft.com/office/powerpoint/2010/main" val="2590452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299EFF6-2B22-FECD-7AC0-B4840A542365}"/>
              </a:ext>
            </a:extLst>
          </p:cNvPr>
          <p:cNvSpPr/>
          <p:nvPr/>
        </p:nvSpPr>
        <p:spPr>
          <a:xfrm>
            <a:off x="109728" y="1307592"/>
            <a:ext cx="11932920" cy="21214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7D382BCC-C1BE-863B-D2C7-986AD4BC9926}"/>
              </a:ext>
            </a:extLst>
          </p:cNvPr>
          <p:cNvSpPr>
            <a:spLocks noGrp="1"/>
          </p:cNvSpPr>
          <p:nvPr>
            <p:ph type="title"/>
          </p:nvPr>
        </p:nvSpPr>
        <p:spPr>
          <a:xfrm>
            <a:off x="1051306" y="173736"/>
            <a:ext cx="10515600" cy="895731"/>
          </a:xfrm>
        </p:spPr>
        <p:txBody>
          <a:bodyPr>
            <a:normAutofit fontScale="90000"/>
          </a:bodyPr>
          <a:lstStyle/>
          <a:p>
            <a:pPr algn="ctr"/>
            <a:r>
              <a:rPr lang="es-MX" dirty="0"/>
              <a:t>Ireneo invita a no desesperar:</a:t>
            </a:r>
          </a:p>
        </p:txBody>
      </p:sp>
      <p:sp>
        <p:nvSpPr>
          <p:cNvPr id="3" name="Marcador de texto 2">
            <a:extLst>
              <a:ext uri="{FF2B5EF4-FFF2-40B4-BE49-F238E27FC236}">
                <a16:creationId xmlns:a16="http://schemas.microsoft.com/office/drawing/2014/main" id="{2D59674E-0BDD-8682-B633-39923BD4B6AF}"/>
              </a:ext>
            </a:extLst>
          </p:cNvPr>
          <p:cNvSpPr>
            <a:spLocks noGrp="1"/>
          </p:cNvSpPr>
          <p:nvPr>
            <p:ph type="body" idx="1"/>
          </p:nvPr>
        </p:nvSpPr>
        <p:spPr>
          <a:xfrm>
            <a:off x="358140" y="1472185"/>
            <a:ext cx="11475720" cy="1609090"/>
          </a:xfrm>
        </p:spPr>
        <p:style>
          <a:lnRef idx="2">
            <a:schemeClr val="accent5">
              <a:shade val="15000"/>
            </a:schemeClr>
          </a:lnRef>
          <a:fillRef idx="1">
            <a:schemeClr val="accent5"/>
          </a:fillRef>
          <a:effectRef idx="0">
            <a:schemeClr val="accent5"/>
          </a:effectRef>
          <a:fontRef idx="minor">
            <a:schemeClr val="lt1"/>
          </a:fontRef>
        </p:style>
        <p:txBody>
          <a:bodyPr>
            <a:normAutofit/>
          </a:bodyPr>
          <a:lstStyle/>
          <a:p>
            <a:pPr algn="ctr"/>
            <a:r>
              <a:rPr lang="es-MX" sz="3200" dirty="0">
                <a:solidFill>
                  <a:schemeClr val="bg1"/>
                </a:solidFill>
              </a:rPr>
              <a:t>“Aunque no podamos resolver todas las cuestiones que se plantean en la Escritura, no busquemos a otro Dios fuera del único que existe”</a:t>
            </a:r>
          </a:p>
        </p:txBody>
      </p:sp>
      <p:sp>
        <p:nvSpPr>
          <p:cNvPr id="6" name="CuadroTexto 5">
            <a:extLst>
              <a:ext uri="{FF2B5EF4-FFF2-40B4-BE49-F238E27FC236}">
                <a16:creationId xmlns:a16="http://schemas.microsoft.com/office/drawing/2014/main" id="{CA942224-49BE-18C3-6797-E57899D77BBF}"/>
              </a:ext>
            </a:extLst>
          </p:cNvPr>
          <p:cNvSpPr txBox="1"/>
          <p:nvPr/>
        </p:nvSpPr>
        <p:spPr>
          <a:xfrm>
            <a:off x="4497705" y="3081275"/>
            <a:ext cx="6094476" cy="369332"/>
          </a:xfrm>
          <a:prstGeom prst="rect">
            <a:avLst/>
          </a:prstGeom>
          <a:noFill/>
        </p:spPr>
        <p:txBody>
          <a:bodyPr wrap="square">
            <a:spAutoFit/>
          </a:bodyPr>
          <a:lstStyle/>
          <a:p>
            <a:r>
              <a:rPr lang="es-MX" b="0" i="1" dirty="0">
                <a:solidFill>
                  <a:srgbClr val="444444"/>
                </a:solidFill>
                <a:effectLst/>
                <a:highlight>
                  <a:srgbClr val="FFFFFF"/>
                </a:highlight>
                <a:latin typeface="PT Serif" panose="020A0603040505020204" pitchFamily="18" charset="0"/>
              </a:rPr>
              <a:t>Contra las herejías</a:t>
            </a:r>
            <a:r>
              <a:rPr lang="es-MX" b="0" i="0" dirty="0">
                <a:solidFill>
                  <a:srgbClr val="444444"/>
                </a:solidFill>
                <a:effectLst/>
                <a:highlight>
                  <a:srgbClr val="FFFFFF"/>
                </a:highlight>
                <a:latin typeface="PT Serif" panose="020A0603040505020204" pitchFamily="18" charset="0"/>
              </a:rPr>
              <a:t>  II.28.2-3</a:t>
            </a:r>
            <a:endParaRPr lang="es-MX" dirty="0"/>
          </a:p>
        </p:txBody>
      </p:sp>
      <p:sp>
        <p:nvSpPr>
          <p:cNvPr id="7" name="Rectángulo 6">
            <a:extLst>
              <a:ext uri="{FF2B5EF4-FFF2-40B4-BE49-F238E27FC236}">
                <a16:creationId xmlns:a16="http://schemas.microsoft.com/office/drawing/2014/main" id="{9ED2CA38-E0B5-F459-1463-7FE8F8A684EE}"/>
              </a:ext>
            </a:extLst>
          </p:cNvPr>
          <p:cNvSpPr/>
          <p:nvPr/>
        </p:nvSpPr>
        <p:spPr>
          <a:xfrm>
            <a:off x="109728" y="4120896"/>
            <a:ext cx="11932920" cy="21214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dirty="0"/>
              <a:t>“¿qué dificultad hay si en las cuestiones de la Escritura, siendo éstas espirituales, averiguamos unas cosas con su gracia y otras las dejamos a Dios, de tal manera que no sólo en esta vida, sino también en la futura, Dios sea siempre el Maestro, ¿y el ser humano deba siempre aprender de él? Como dice el Apóstol, cuando desaparezca todo lo parcial, permanecerán sólo la fe, la esperanza y la caridad”</a:t>
            </a:r>
          </a:p>
        </p:txBody>
      </p:sp>
      <p:sp>
        <p:nvSpPr>
          <p:cNvPr id="8" name="CuadroTexto 7">
            <a:extLst>
              <a:ext uri="{FF2B5EF4-FFF2-40B4-BE49-F238E27FC236}">
                <a16:creationId xmlns:a16="http://schemas.microsoft.com/office/drawing/2014/main" id="{D39040BA-5960-251C-011D-E1A3798BFEA2}"/>
              </a:ext>
            </a:extLst>
          </p:cNvPr>
          <p:cNvSpPr txBox="1"/>
          <p:nvPr/>
        </p:nvSpPr>
        <p:spPr>
          <a:xfrm>
            <a:off x="4595241" y="6313281"/>
            <a:ext cx="6094476" cy="369332"/>
          </a:xfrm>
          <a:prstGeom prst="rect">
            <a:avLst/>
          </a:prstGeom>
          <a:noFill/>
        </p:spPr>
        <p:txBody>
          <a:bodyPr wrap="square">
            <a:spAutoFit/>
          </a:bodyPr>
          <a:lstStyle/>
          <a:p>
            <a:r>
              <a:rPr lang="es-MX" b="0" i="1" dirty="0">
                <a:solidFill>
                  <a:srgbClr val="444444"/>
                </a:solidFill>
                <a:effectLst/>
                <a:highlight>
                  <a:srgbClr val="FFFFFF"/>
                </a:highlight>
                <a:latin typeface="PT Serif" panose="020A0603040505020204" pitchFamily="18" charset="0"/>
              </a:rPr>
              <a:t>Contra las herejías</a:t>
            </a:r>
            <a:r>
              <a:rPr lang="es-MX" b="0" i="0" dirty="0">
                <a:solidFill>
                  <a:srgbClr val="444444"/>
                </a:solidFill>
                <a:effectLst/>
                <a:highlight>
                  <a:srgbClr val="FFFFFF"/>
                </a:highlight>
                <a:latin typeface="PT Serif" panose="020A0603040505020204" pitchFamily="18" charset="0"/>
              </a:rPr>
              <a:t>  II.28.2-3</a:t>
            </a:r>
            <a:endParaRPr lang="es-MX" dirty="0"/>
          </a:p>
        </p:txBody>
      </p:sp>
    </p:spTree>
    <p:extLst>
      <p:ext uri="{BB962C8B-B14F-4D97-AF65-F5344CB8AC3E}">
        <p14:creationId xmlns:p14="http://schemas.microsoft.com/office/powerpoint/2010/main" val="4121230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CD8210-0B9F-98A8-ACE7-B27E0B0F90C6}"/>
              </a:ext>
            </a:extLst>
          </p:cNvPr>
          <p:cNvSpPr>
            <a:spLocks noGrp="1"/>
          </p:cNvSpPr>
          <p:nvPr>
            <p:ph type="title"/>
          </p:nvPr>
        </p:nvSpPr>
        <p:spPr>
          <a:xfrm>
            <a:off x="1234186" y="315912"/>
            <a:ext cx="10515600" cy="904875"/>
          </a:xfrm>
        </p:spPr>
        <p:txBody>
          <a:bodyPr>
            <a:normAutofit fontScale="90000"/>
          </a:bodyPr>
          <a:lstStyle/>
          <a:p>
            <a:pPr algn="ctr"/>
            <a:r>
              <a:rPr lang="es-MX" dirty="0"/>
              <a:t>¿CÓMO DEBE INTERPRETARSE? </a:t>
            </a:r>
          </a:p>
        </p:txBody>
      </p:sp>
      <p:sp>
        <p:nvSpPr>
          <p:cNvPr id="10" name="Rectángulo 9">
            <a:extLst>
              <a:ext uri="{FF2B5EF4-FFF2-40B4-BE49-F238E27FC236}">
                <a16:creationId xmlns:a16="http://schemas.microsoft.com/office/drawing/2014/main" id="{30F4838E-B772-0598-A2F6-A36E806A2B28}"/>
              </a:ext>
            </a:extLst>
          </p:cNvPr>
          <p:cNvSpPr/>
          <p:nvPr/>
        </p:nvSpPr>
        <p:spPr>
          <a:xfrm>
            <a:off x="121158" y="1296963"/>
            <a:ext cx="5545836" cy="51155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texto 2">
            <a:extLst>
              <a:ext uri="{FF2B5EF4-FFF2-40B4-BE49-F238E27FC236}">
                <a16:creationId xmlns:a16="http://schemas.microsoft.com/office/drawing/2014/main" id="{ADCFBCC5-0805-912C-FD6A-B8DF39CD071B}"/>
              </a:ext>
            </a:extLst>
          </p:cNvPr>
          <p:cNvSpPr>
            <a:spLocks noGrp="1"/>
          </p:cNvSpPr>
          <p:nvPr>
            <p:ph type="body" idx="1"/>
          </p:nvPr>
        </p:nvSpPr>
        <p:spPr>
          <a:xfrm>
            <a:off x="256032" y="1509291"/>
            <a:ext cx="5257800" cy="4690872"/>
          </a:xfrm>
        </p:spPr>
        <p:txBody>
          <a:bodyPr>
            <a:noAutofit/>
          </a:bodyPr>
          <a:lstStyle/>
          <a:p>
            <a:pPr algn="ctr"/>
            <a:r>
              <a:rPr lang="es-MX" sz="3300" dirty="0">
                <a:solidFill>
                  <a:schemeClr val="bg1"/>
                </a:solidFill>
              </a:rPr>
              <a:t>“Por eso, cuando, al prestar más atención, todavía veis que no estáis seguros de cómo expresar algo o cómo pronunciarlo, debéis referirlo a la regla de fe, que recibisteis de los pasajes más claros de las Escrituras”</a:t>
            </a:r>
          </a:p>
        </p:txBody>
      </p:sp>
      <p:sp>
        <p:nvSpPr>
          <p:cNvPr id="11" name="Rectángulo 10">
            <a:extLst>
              <a:ext uri="{FF2B5EF4-FFF2-40B4-BE49-F238E27FC236}">
                <a16:creationId xmlns:a16="http://schemas.microsoft.com/office/drawing/2014/main" id="{4F441968-5F22-9291-1824-EC06A5674216}"/>
              </a:ext>
            </a:extLst>
          </p:cNvPr>
          <p:cNvSpPr/>
          <p:nvPr/>
        </p:nvSpPr>
        <p:spPr>
          <a:xfrm>
            <a:off x="5801868" y="1309405"/>
            <a:ext cx="5947918" cy="5179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50E6BE89-AF9C-E9E5-D5C7-5CD7DB6C47D4}"/>
              </a:ext>
            </a:extLst>
          </p:cNvPr>
          <p:cNvSpPr txBox="1"/>
          <p:nvPr/>
        </p:nvSpPr>
        <p:spPr>
          <a:xfrm>
            <a:off x="5861304" y="1408176"/>
            <a:ext cx="5705856" cy="3970318"/>
          </a:xfrm>
          <a:prstGeom prst="rect">
            <a:avLst/>
          </a:prstGeom>
          <a:noFill/>
        </p:spPr>
        <p:txBody>
          <a:bodyPr wrap="square">
            <a:spAutoFit/>
          </a:bodyPr>
          <a:lstStyle/>
          <a:p>
            <a:pPr algn="ctr"/>
            <a:r>
              <a:rPr lang="es-MX" sz="2800" dirty="0">
                <a:solidFill>
                  <a:schemeClr val="bg1"/>
                </a:solidFill>
              </a:rPr>
              <a:t>“Porque una pregunta no se resuelve transformándola en otra; ni habrá persona sensata que trate de aclarar un pasaje oscuro por otra oscuridad, o un enigma por otro; sino que tales pasajes deben resolverse mediante otros que sean claros, evidentes y relacionados con éstos”. </a:t>
            </a:r>
          </a:p>
        </p:txBody>
      </p:sp>
      <p:sp>
        <p:nvSpPr>
          <p:cNvPr id="7" name="CuadroTexto 6">
            <a:extLst>
              <a:ext uri="{FF2B5EF4-FFF2-40B4-BE49-F238E27FC236}">
                <a16:creationId xmlns:a16="http://schemas.microsoft.com/office/drawing/2014/main" id="{BFD571BC-A55B-EA6A-87F8-CF5E203F6F6E}"/>
              </a:ext>
            </a:extLst>
          </p:cNvPr>
          <p:cNvSpPr txBox="1"/>
          <p:nvPr/>
        </p:nvSpPr>
        <p:spPr>
          <a:xfrm>
            <a:off x="5747004" y="6119336"/>
            <a:ext cx="6094476" cy="369332"/>
          </a:xfrm>
          <a:prstGeom prst="rect">
            <a:avLst/>
          </a:prstGeom>
          <a:noFill/>
        </p:spPr>
        <p:txBody>
          <a:bodyPr wrap="square">
            <a:spAutoFit/>
          </a:bodyPr>
          <a:lstStyle/>
          <a:p>
            <a:pPr algn="ctr"/>
            <a:r>
              <a:rPr lang="es-MX" b="0" i="1" u="sng" dirty="0">
                <a:effectLst/>
                <a:highlight>
                  <a:srgbClr val="FFFFFF"/>
                </a:highlight>
                <a:latin typeface="PT Serif" panose="020A0603040505020204" pitchFamily="18" charset="0"/>
              </a:rPr>
              <a:t>Contra</a:t>
            </a:r>
            <a:r>
              <a:rPr lang="es-MX" b="0" i="1" dirty="0">
                <a:effectLst/>
                <a:highlight>
                  <a:srgbClr val="FFFFFF"/>
                </a:highlight>
                <a:latin typeface="PT Serif" panose="020A0603040505020204" pitchFamily="18" charset="0"/>
              </a:rPr>
              <a:t> las herejías,</a:t>
            </a:r>
            <a:r>
              <a:rPr lang="es-MX" b="0" i="0" dirty="0">
                <a:effectLst/>
                <a:highlight>
                  <a:srgbClr val="FFFFFF"/>
                </a:highlight>
                <a:latin typeface="PT Serif" panose="020A0603040505020204" pitchFamily="18" charset="0"/>
              </a:rPr>
              <a:t>  II:10:1</a:t>
            </a:r>
            <a:endParaRPr lang="es-MX" dirty="0"/>
          </a:p>
        </p:txBody>
      </p:sp>
      <p:sp>
        <p:nvSpPr>
          <p:cNvPr id="9" name="CuadroTexto 8">
            <a:extLst>
              <a:ext uri="{FF2B5EF4-FFF2-40B4-BE49-F238E27FC236}">
                <a16:creationId xmlns:a16="http://schemas.microsoft.com/office/drawing/2014/main" id="{00461986-2974-5C12-F3E6-7C341453B112}"/>
              </a:ext>
            </a:extLst>
          </p:cNvPr>
          <p:cNvSpPr txBox="1"/>
          <p:nvPr/>
        </p:nvSpPr>
        <p:spPr>
          <a:xfrm>
            <a:off x="41148" y="6087469"/>
            <a:ext cx="5947918" cy="369332"/>
          </a:xfrm>
          <a:prstGeom prst="rect">
            <a:avLst/>
          </a:prstGeom>
          <a:noFill/>
        </p:spPr>
        <p:txBody>
          <a:bodyPr wrap="square">
            <a:spAutoFit/>
          </a:bodyPr>
          <a:lstStyle/>
          <a:p>
            <a:r>
              <a:rPr lang="es-MX" b="0" i="1" u="sng" dirty="0">
                <a:solidFill>
                  <a:srgbClr val="444444"/>
                </a:solidFill>
                <a:effectLst/>
                <a:highlight>
                  <a:srgbClr val="FFFFFF"/>
                </a:highlight>
                <a:latin typeface="PT Serif" panose="020A0603040505020204" pitchFamily="18" charset="0"/>
              </a:rPr>
              <a:t>De Doctrina </a:t>
            </a:r>
            <a:r>
              <a:rPr lang="es-MX" b="0" i="1" u="sng" dirty="0" err="1">
                <a:solidFill>
                  <a:srgbClr val="444444"/>
                </a:solidFill>
                <a:effectLst/>
                <a:highlight>
                  <a:srgbClr val="FFFFFF"/>
                </a:highlight>
                <a:latin typeface="PT Serif" panose="020A0603040505020204" pitchFamily="18" charset="0"/>
              </a:rPr>
              <a:t>Christiana</a:t>
            </a:r>
            <a:r>
              <a:rPr lang="es-MX" b="0" i="0" u="sng" dirty="0">
                <a:solidFill>
                  <a:srgbClr val="444444"/>
                </a:solidFill>
                <a:effectLst/>
                <a:highlight>
                  <a:srgbClr val="FFFFFF"/>
                </a:highlight>
                <a:latin typeface="PT Serif" panose="020A0603040505020204" pitchFamily="18" charset="0"/>
              </a:rPr>
              <a:t> , Libro III.2, 8, págs. 169, 172-173</a:t>
            </a:r>
            <a:endParaRPr lang="es-MX" u="sng" dirty="0"/>
          </a:p>
        </p:txBody>
      </p:sp>
    </p:spTree>
    <p:extLst>
      <p:ext uri="{BB962C8B-B14F-4D97-AF65-F5344CB8AC3E}">
        <p14:creationId xmlns:p14="http://schemas.microsoft.com/office/powerpoint/2010/main" val="282434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F714342-E4AD-544E-3192-C34EFC96C38D}"/>
              </a:ext>
            </a:extLst>
          </p:cNvPr>
          <p:cNvSpPr>
            <a:spLocks noGrp="1"/>
          </p:cNvSpPr>
          <p:nvPr>
            <p:ph type="body" idx="1"/>
          </p:nvPr>
        </p:nvSpPr>
        <p:spPr>
          <a:xfrm>
            <a:off x="409575" y="749809"/>
            <a:ext cx="6115049" cy="5339842"/>
          </a:xfrm>
        </p:spPr>
        <p:txBody>
          <a:bodyPr>
            <a:normAutofit/>
          </a:bodyPr>
          <a:lstStyle/>
          <a:p>
            <a:pPr algn="ctr"/>
            <a:r>
              <a:rPr lang="es-MX" sz="4800" dirty="0">
                <a:solidFill>
                  <a:schemeClr val="tx1"/>
                </a:solidFill>
              </a:rPr>
              <a:t>"La apelación al Nuevo Testamento y a los padres45 como fuentes de una Iglesia reformada y renovada fue una llamada a volver ad </a:t>
            </a:r>
            <a:r>
              <a:rPr lang="es-MX" sz="4800" dirty="0" err="1">
                <a:solidFill>
                  <a:schemeClr val="tx1"/>
                </a:solidFill>
              </a:rPr>
              <a:t>fontes</a:t>
            </a:r>
            <a:r>
              <a:rPr lang="es-MX" sz="4800" dirty="0">
                <a:solidFill>
                  <a:schemeClr val="tx1"/>
                </a:solidFill>
              </a:rPr>
              <a:t>".</a:t>
            </a:r>
          </a:p>
          <a:p>
            <a:pPr algn="ctr"/>
            <a:endParaRPr lang="es-MX" sz="4800" dirty="0">
              <a:solidFill>
                <a:schemeClr val="tx1"/>
              </a:solidFill>
            </a:endParaRPr>
          </a:p>
        </p:txBody>
      </p:sp>
      <p:pic>
        <p:nvPicPr>
          <p:cNvPr id="29698" name="Picture 2" descr="EL CONTEXTO INTELECTUAL DE LA REFORMA – Bienvenido a &quot;El Teologillo&quot;">
            <a:extLst>
              <a:ext uri="{FF2B5EF4-FFF2-40B4-BE49-F238E27FC236}">
                <a16:creationId xmlns:a16="http://schemas.microsoft.com/office/drawing/2014/main" id="{0D418DC9-E73B-423F-DAB4-D6938696B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094" y="108657"/>
            <a:ext cx="4416056" cy="664068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F26BF1A-44F7-B395-F21B-EB815E711F92}"/>
              </a:ext>
            </a:extLst>
          </p:cNvPr>
          <p:cNvSpPr txBox="1"/>
          <p:nvPr/>
        </p:nvSpPr>
        <p:spPr>
          <a:xfrm>
            <a:off x="1785366" y="6108191"/>
            <a:ext cx="6094476" cy="369332"/>
          </a:xfrm>
          <a:prstGeom prst="rect">
            <a:avLst/>
          </a:prstGeom>
          <a:noFill/>
        </p:spPr>
        <p:txBody>
          <a:bodyPr wrap="square">
            <a:spAutoFit/>
          </a:bodyPr>
          <a:lstStyle/>
          <a:p>
            <a:r>
              <a:rPr lang="en-US" i="1" u="sng" dirty="0"/>
              <a:t>Humanism and the Reformation </a:t>
            </a:r>
            <a:r>
              <a:rPr lang="en-US" dirty="0"/>
              <a:t>43</a:t>
            </a:r>
            <a:endParaRPr lang="es-MX" dirty="0"/>
          </a:p>
        </p:txBody>
      </p:sp>
    </p:spTree>
    <p:extLst>
      <p:ext uri="{BB962C8B-B14F-4D97-AF65-F5344CB8AC3E}">
        <p14:creationId xmlns:p14="http://schemas.microsoft.com/office/powerpoint/2010/main" val="3829789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0B1A3-282C-7107-9478-3DA215F71592}"/>
              </a:ext>
            </a:extLst>
          </p:cNvPr>
          <p:cNvSpPr>
            <a:spLocks noGrp="1"/>
          </p:cNvSpPr>
          <p:nvPr>
            <p:ph type="title"/>
          </p:nvPr>
        </p:nvSpPr>
        <p:spPr>
          <a:xfrm>
            <a:off x="1732603" y="543641"/>
            <a:ext cx="4243070" cy="1233615"/>
          </a:xfrm>
        </p:spPr>
        <p:txBody>
          <a:bodyPr>
            <a:normAutofit fontScale="90000"/>
          </a:bodyPr>
          <a:lstStyle/>
          <a:p>
            <a:r>
              <a:rPr lang="es-MX" dirty="0"/>
              <a:t>TERTULIANO</a:t>
            </a:r>
          </a:p>
        </p:txBody>
      </p:sp>
      <p:sp>
        <p:nvSpPr>
          <p:cNvPr id="3" name="Marcador de texto 2">
            <a:extLst>
              <a:ext uri="{FF2B5EF4-FFF2-40B4-BE49-F238E27FC236}">
                <a16:creationId xmlns:a16="http://schemas.microsoft.com/office/drawing/2014/main" id="{A20FD5E3-CDC2-3D5D-0DFB-001017956E86}"/>
              </a:ext>
            </a:extLst>
          </p:cNvPr>
          <p:cNvSpPr>
            <a:spLocks noGrp="1"/>
          </p:cNvSpPr>
          <p:nvPr>
            <p:ph type="body" idx="1"/>
          </p:nvPr>
        </p:nvSpPr>
        <p:spPr>
          <a:xfrm>
            <a:off x="82296" y="1755649"/>
            <a:ext cx="6724904" cy="4334002"/>
          </a:xfrm>
        </p:spPr>
        <p:txBody>
          <a:bodyPr>
            <a:normAutofit/>
          </a:bodyPr>
          <a:lstStyle/>
          <a:p>
            <a:pPr algn="ctr"/>
            <a:r>
              <a:rPr lang="es-MX" sz="3600" dirty="0">
                <a:solidFill>
                  <a:schemeClr val="tx1"/>
                </a:solidFill>
              </a:rPr>
              <a:t>“Quieren que toda la revelación de ambos Testamentos se reduzca a estos tres pasajes, mientras que </a:t>
            </a:r>
            <a:r>
              <a:rPr lang="es-MX" sz="3600" b="1" dirty="0">
                <a:solidFill>
                  <a:schemeClr val="tx1"/>
                </a:solidFill>
              </a:rPr>
              <a:t>el único camino correcto es entender las pocas declaraciones a la luz de las muchas</a:t>
            </a:r>
            <a:r>
              <a:rPr lang="es-MX" sz="3600" dirty="0">
                <a:solidFill>
                  <a:schemeClr val="tx1"/>
                </a:solidFill>
              </a:rPr>
              <a:t>”</a:t>
            </a:r>
          </a:p>
        </p:txBody>
      </p:sp>
      <p:pic>
        <p:nvPicPr>
          <p:cNvPr id="24578" name="Picture 2" descr="Contra Praxeas (Adversus Praxeam), Por Tertuliano | PDF">
            <a:extLst>
              <a:ext uri="{FF2B5EF4-FFF2-40B4-BE49-F238E27FC236}">
                <a16:creationId xmlns:a16="http://schemas.microsoft.com/office/drawing/2014/main" id="{9A22FCCE-0ACE-3F75-AC30-B469338BF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654" y="393192"/>
            <a:ext cx="4873198" cy="63047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B06F0C0-00D9-E070-C7FE-63E4411FC8E9}"/>
              </a:ext>
            </a:extLst>
          </p:cNvPr>
          <p:cNvSpPr txBox="1"/>
          <p:nvPr/>
        </p:nvSpPr>
        <p:spPr>
          <a:xfrm>
            <a:off x="1117854" y="6095476"/>
            <a:ext cx="6094476" cy="369332"/>
          </a:xfrm>
          <a:prstGeom prst="rect">
            <a:avLst/>
          </a:prstGeom>
          <a:noFill/>
        </p:spPr>
        <p:txBody>
          <a:bodyPr wrap="square">
            <a:spAutoFit/>
          </a:bodyPr>
          <a:lstStyle/>
          <a:p>
            <a:r>
              <a:rPr lang="es-MX" b="0" i="0" u="sng" dirty="0">
                <a:solidFill>
                  <a:srgbClr val="444444"/>
                </a:solidFill>
                <a:effectLst/>
                <a:highlight>
                  <a:srgbClr val="FFFFFF"/>
                </a:highlight>
                <a:latin typeface="PT Serif" panose="020A0603040505020204" pitchFamily="18" charset="0"/>
              </a:rPr>
              <a:t>(Ibid.,  </a:t>
            </a:r>
            <a:r>
              <a:rPr lang="es-MX" b="0" i="1" u="sng" dirty="0" err="1">
                <a:solidFill>
                  <a:srgbClr val="444444"/>
                </a:solidFill>
                <a:effectLst/>
                <a:highlight>
                  <a:srgbClr val="FFFFFF"/>
                </a:highlight>
                <a:latin typeface="PT Serif" panose="020A0603040505020204" pitchFamily="18" charset="0"/>
              </a:rPr>
              <a:t>Against</a:t>
            </a:r>
            <a:r>
              <a:rPr lang="es-MX" b="0" i="1" u="sng" dirty="0">
                <a:solidFill>
                  <a:srgbClr val="444444"/>
                </a:solidFill>
                <a:effectLst/>
                <a:highlight>
                  <a:srgbClr val="FFFFFF"/>
                </a:highlight>
                <a:latin typeface="PT Serif" panose="020A0603040505020204" pitchFamily="18" charset="0"/>
              </a:rPr>
              <a:t> </a:t>
            </a:r>
            <a:r>
              <a:rPr lang="es-MX" b="0" i="1" u="sng" dirty="0" err="1">
                <a:solidFill>
                  <a:srgbClr val="444444"/>
                </a:solidFill>
                <a:effectLst/>
                <a:highlight>
                  <a:srgbClr val="FFFFFF"/>
                </a:highlight>
                <a:latin typeface="PT Serif" panose="020A0603040505020204" pitchFamily="18" charset="0"/>
              </a:rPr>
              <a:t>Praxeas</a:t>
            </a:r>
            <a:r>
              <a:rPr lang="es-MX" b="0" i="1" u="sng" dirty="0">
                <a:solidFill>
                  <a:srgbClr val="444444"/>
                </a:solidFill>
                <a:effectLst/>
                <a:highlight>
                  <a:srgbClr val="FFFFFF"/>
                </a:highlight>
                <a:latin typeface="PT Serif" panose="020A0603040505020204" pitchFamily="18" charset="0"/>
              </a:rPr>
              <a:t>, </a:t>
            </a:r>
            <a:r>
              <a:rPr lang="es-MX" b="0" i="0" u="sng" dirty="0">
                <a:solidFill>
                  <a:srgbClr val="444444"/>
                </a:solidFill>
                <a:effectLst/>
                <a:highlight>
                  <a:srgbClr val="FFFFFF"/>
                </a:highlight>
                <a:latin typeface="PT Serif" panose="020A0603040505020204" pitchFamily="18" charset="0"/>
              </a:rPr>
              <a:t> Capítulo XX).</a:t>
            </a:r>
            <a:endParaRPr lang="es-MX" u="sng" dirty="0"/>
          </a:p>
        </p:txBody>
      </p:sp>
    </p:spTree>
    <p:extLst>
      <p:ext uri="{BB962C8B-B14F-4D97-AF65-F5344CB8AC3E}">
        <p14:creationId xmlns:p14="http://schemas.microsoft.com/office/powerpoint/2010/main" val="2213074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0B1A3-282C-7107-9478-3DA215F71592}"/>
              </a:ext>
            </a:extLst>
          </p:cNvPr>
          <p:cNvSpPr>
            <a:spLocks noGrp="1"/>
          </p:cNvSpPr>
          <p:nvPr>
            <p:ph type="title"/>
          </p:nvPr>
        </p:nvSpPr>
        <p:spPr>
          <a:xfrm>
            <a:off x="1732603" y="543641"/>
            <a:ext cx="4243070" cy="1233615"/>
          </a:xfrm>
        </p:spPr>
        <p:txBody>
          <a:bodyPr>
            <a:normAutofit fontScale="90000"/>
          </a:bodyPr>
          <a:lstStyle/>
          <a:p>
            <a:r>
              <a:rPr lang="es-MX" dirty="0"/>
              <a:t>TERTULIANO</a:t>
            </a:r>
          </a:p>
        </p:txBody>
      </p:sp>
      <p:sp>
        <p:nvSpPr>
          <p:cNvPr id="3" name="Marcador de texto 2">
            <a:extLst>
              <a:ext uri="{FF2B5EF4-FFF2-40B4-BE49-F238E27FC236}">
                <a16:creationId xmlns:a16="http://schemas.microsoft.com/office/drawing/2014/main" id="{A20FD5E3-CDC2-3D5D-0DFB-001017956E86}"/>
              </a:ext>
            </a:extLst>
          </p:cNvPr>
          <p:cNvSpPr>
            <a:spLocks noGrp="1"/>
          </p:cNvSpPr>
          <p:nvPr>
            <p:ph type="body" idx="1"/>
          </p:nvPr>
        </p:nvSpPr>
        <p:spPr>
          <a:xfrm>
            <a:off x="82296" y="1755649"/>
            <a:ext cx="6724904" cy="4334002"/>
          </a:xfrm>
        </p:spPr>
        <p:txBody>
          <a:bodyPr>
            <a:normAutofit/>
          </a:bodyPr>
          <a:lstStyle/>
          <a:p>
            <a:pPr algn="ctr"/>
            <a:r>
              <a:rPr lang="es-MX" sz="3200" dirty="0">
                <a:solidFill>
                  <a:schemeClr val="tx1"/>
                </a:solidFill>
              </a:rPr>
              <a:t>“…y, de hecho, (ya que algunos pasajes son más oscuros que otros), no puede dejar de ser correcto—como hemos mostrado arriba—que las afirmaciones inciertas deben ser determinadas por ciertos, y las oscuras por aquellas que son claras y sencillas…”</a:t>
            </a:r>
          </a:p>
        </p:txBody>
      </p:sp>
      <p:pic>
        <p:nvPicPr>
          <p:cNvPr id="24578" name="Picture 2" descr="Contra Praxeas (Adversus Praxeam), Por Tertuliano | PDF">
            <a:extLst>
              <a:ext uri="{FF2B5EF4-FFF2-40B4-BE49-F238E27FC236}">
                <a16:creationId xmlns:a16="http://schemas.microsoft.com/office/drawing/2014/main" id="{9A22FCCE-0ACE-3F75-AC30-B469338BF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654" y="393192"/>
            <a:ext cx="4873198" cy="63047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30997227-0CDF-813E-05BC-26095DB46E0F}"/>
              </a:ext>
            </a:extLst>
          </p:cNvPr>
          <p:cNvSpPr txBox="1"/>
          <p:nvPr/>
        </p:nvSpPr>
        <p:spPr>
          <a:xfrm>
            <a:off x="708152" y="6024439"/>
            <a:ext cx="6099048" cy="369332"/>
          </a:xfrm>
          <a:prstGeom prst="rect">
            <a:avLst/>
          </a:prstGeom>
          <a:noFill/>
        </p:spPr>
        <p:txBody>
          <a:bodyPr wrap="square">
            <a:spAutoFit/>
          </a:bodyPr>
          <a:lstStyle/>
          <a:p>
            <a:r>
              <a:rPr lang="es-MX" b="0" i="0" u="sng" dirty="0">
                <a:solidFill>
                  <a:srgbClr val="444444"/>
                </a:solidFill>
                <a:effectLst/>
                <a:highlight>
                  <a:srgbClr val="FFFFFF"/>
                </a:highlight>
                <a:latin typeface="PT Serif" panose="020A0603040505020204" pitchFamily="18" charset="0"/>
              </a:rPr>
              <a:t>( </a:t>
            </a:r>
            <a:r>
              <a:rPr lang="es-MX" b="0" i="0" u="sng" dirty="0" err="1">
                <a:solidFill>
                  <a:srgbClr val="444444"/>
                </a:solidFill>
                <a:effectLst/>
                <a:highlight>
                  <a:srgbClr val="FFFFFF"/>
                </a:highlight>
                <a:latin typeface="PT Serif" panose="020A0603040505020204" pitchFamily="18" charset="0"/>
              </a:rPr>
              <a:t>Ibíd</a:t>
            </a:r>
            <a:r>
              <a:rPr lang="es-MX" b="0" i="0" u="sng" dirty="0">
                <a:solidFill>
                  <a:srgbClr val="444444"/>
                </a:solidFill>
                <a:effectLst/>
                <a:highlight>
                  <a:srgbClr val="FFFFFF"/>
                </a:highlight>
                <a:latin typeface="PT Serif" panose="020A0603040505020204" pitchFamily="18" charset="0"/>
              </a:rPr>
              <a:t>.,  </a:t>
            </a:r>
            <a:r>
              <a:rPr lang="es-MX" b="0" i="1" u="sng" dirty="0">
                <a:solidFill>
                  <a:srgbClr val="444444"/>
                </a:solidFill>
                <a:effectLst/>
                <a:highlight>
                  <a:srgbClr val="FFFFFF"/>
                </a:highlight>
                <a:latin typeface="PT Serif" panose="020A0603040505020204" pitchFamily="18" charset="0"/>
              </a:rPr>
              <a:t>Sobre la resurrección de la carne</a:t>
            </a:r>
            <a:r>
              <a:rPr lang="es-MX" b="0" i="0" u="sng" dirty="0">
                <a:solidFill>
                  <a:srgbClr val="444444"/>
                </a:solidFill>
                <a:effectLst/>
                <a:highlight>
                  <a:srgbClr val="FFFFFF"/>
                </a:highlight>
                <a:latin typeface="PT Serif" panose="020A0603040505020204" pitchFamily="18" charset="0"/>
              </a:rPr>
              <a:t> , capítulo 21).</a:t>
            </a:r>
            <a:endParaRPr lang="es-MX" u="sng" dirty="0"/>
          </a:p>
        </p:txBody>
      </p:sp>
    </p:spTree>
    <p:extLst>
      <p:ext uri="{BB962C8B-B14F-4D97-AF65-F5344CB8AC3E}">
        <p14:creationId xmlns:p14="http://schemas.microsoft.com/office/powerpoint/2010/main" val="245718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F714342-E4AD-544E-3192-C34EFC96C38D}"/>
              </a:ext>
            </a:extLst>
          </p:cNvPr>
          <p:cNvSpPr>
            <a:spLocks noGrp="1"/>
          </p:cNvSpPr>
          <p:nvPr>
            <p:ph type="body" idx="1"/>
          </p:nvPr>
        </p:nvSpPr>
        <p:spPr>
          <a:xfrm>
            <a:off x="409575" y="749809"/>
            <a:ext cx="6115049" cy="5339842"/>
          </a:xfrm>
        </p:spPr>
        <p:txBody>
          <a:bodyPr>
            <a:normAutofit/>
          </a:bodyPr>
          <a:lstStyle/>
          <a:p>
            <a:pPr algn="ctr"/>
            <a:r>
              <a:rPr lang="es-MX" dirty="0">
                <a:solidFill>
                  <a:schemeClr val="tx1"/>
                </a:solidFill>
              </a:rPr>
              <a:t>“El programa literario humanista encapsulado en el lema </a:t>
            </a:r>
            <a:r>
              <a:rPr lang="es-MX" i="1" dirty="0">
                <a:solidFill>
                  <a:schemeClr val="tx1"/>
                </a:solidFill>
              </a:rPr>
              <a:t>ad </a:t>
            </a:r>
            <a:r>
              <a:rPr lang="es-MX" i="1" dirty="0" err="1">
                <a:solidFill>
                  <a:schemeClr val="tx1"/>
                </a:solidFill>
              </a:rPr>
              <a:t>fontes</a:t>
            </a:r>
            <a:r>
              <a:rPr lang="es-MX" i="1" dirty="0">
                <a:solidFill>
                  <a:schemeClr val="tx1"/>
                </a:solidFill>
              </a:rPr>
              <a:t> </a:t>
            </a:r>
            <a:r>
              <a:rPr lang="es-MX" dirty="0">
                <a:solidFill>
                  <a:schemeClr val="tx1"/>
                </a:solidFill>
              </a:rPr>
              <a:t>tiene afinidades inmediatas y obvias con las preocupaciones teológicas de la Reforma. Tanto los reformadores como los humanistas deseaban que la doctrina y la práctica cristianas se establecieran </a:t>
            </a:r>
            <a:r>
              <a:rPr lang="es-MX" i="1" dirty="0">
                <a:solidFill>
                  <a:schemeClr val="tx1"/>
                </a:solidFill>
              </a:rPr>
              <a:t>e </a:t>
            </a:r>
            <a:r>
              <a:rPr lang="es-MX" i="1" dirty="0" err="1">
                <a:solidFill>
                  <a:schemeClr val="tx1"/>
                </a:solidFill>
              </a:rPr>
              <a:t>fontibus</a:t>
            </a:r>
            <a:r>
              <a:rPr lang="es-MX" dirty="0">
                <a:solidFill>
                  <a:schemeClr val="tx1"/>
                </a:solidFill>
              </a:rPr>
              <a:t>, </a:t>
            </a:r>
            <a:r>
              <a:rPr lang="es-MX" b="1" dirty="0">
                <a:solidFill>
                  <a:schemeClr val="tx1"/>
                </a:solidFill>
              </a:rPr>
              <a:t>sobre la base del Nuevo Testamento y de los Padres</a:t>
            </a:r>
            <a:r>
              <a:rPr lang="es-MX" dirty="0">
                <a:solidFill>
                  <a:schemeClr val="tx1"/>
                </a:solidFill>
              </a:rPr>
              <a:t>, en lugar de sobre las glosas o comentarios bíblicos medievales, o sobre la compleja matriz de </a:t>
            </a:r>
            <a:r>
              <a:rPr lang="es-MX" b="1" dirty="0">
                <a:solidFill>
                  <a:schemeClr val="tx1"/>
                </a:solidFill>
              </a:rPr>
              <a:t>presuposiciones que subyacen a la teología escolástica</a:t>
            </a:r>
            <a:r>
              <a:rPr lang="es-MX" dirty="0">
                <a:solidFill>
                  <a:schemeClr val="tx1"/>
                </a:solidFill>
              </a:rPr>
              <a:t>. Particularmente en la primera fase de la Reforma”</a:t>
            </a:r>
          </a:p>
        </p:txBody>
      </p:sp>
      <p:pic>
        <p:nvPicPr>
          <p:cNvPr id="29698" name="Picture 2" descr="EL CONTEXTO INTELECTUAL DE LA REFORMA – Bienvenido a &quot;El Teologillo&quot;">
            <a:extLst>
              <a:ext uri="{FF2B5EF4-FFF2-40B4-BE49-F238E27FC236}">
                <a16:creationId xmlns:a16="http://schemas.microsoft.com/office/drawing/2014/main" id="{0D418DC9-E73B-423F-DAB4-D6938696B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094" y="108657"/>
            <a:ext cx="4416056" cy="66406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9B2DBBF-579E-FA6C-7C82-7F64C0B31CD1}"/>
              </a:ext>
            </a:extLst>
          </p:cNvPr>
          <p:cNvSpPr txBox="1"/>
          <p:nvPr/>
        </p:nvSpPr>
        <p:spPr>
          <a:xfrm>
            <a:off x="1803654" y="6108191"/>
            <a:ext cx="6094476" cy="369332"/>
          </a:xfrm>
          <a:prstGeom prst="rect">
            <a:avLst/>
          </a:prstGeom>
          <a:noFill/>
        </p:spPr>
        <p:txBody>
          <a:bodyPr wrap="square">
            <a:spAutoFit/>
          </a:bodyPr>
          <a:lstStyle/>
          <a:p>
            <a:r>
              <a:rPr lang="en-US" dirty="0"/>
              <a:t>- </a:t>
            </a:r>
            <a:r>
              <a:rPr lang="en-US" i="1" u="sng" dirty="0"/>
              <a:t>Humanism and the Reformation </a:t>
            </a:r>
            <a:r>
              <a:rPr lang="en-US" u="sng" dirty="0"/>
              <a:t>p. 43</a:t>
            </a:r>
            <a:endParaRPr lang="es-MX" u="sng" dirty="0"/>
          </a:p>
        </p:txBody>
      </p:sp>
    </p:spTree>
    <p:extLst>
      <p:ext uri="{BB962C8B-B14F-4D97-AF65-F5344CB8AC3E}">
        <p14:creationId xmlns:p14="http://schemas.microsoft.com/office/powerpoint/2010/main" val="250197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F714342-E4AD-544E-3192-C34EFC96C38D}"/>
              </a:ext>
            </a:extLst>
          </p:cNvPr>
          <p:cNvSpPr>
            <a:spLocks noGrp="1"/>
          </p:cNvSpPr>
          <p:nvPr>
            <p:ph type="body" idx="1"/>
          </p:nvPr>
        </p:nvSpPr>
        <p:spPr>
          <a:xfrm>
            <a:off x="409575" y="749809"/>
            <a:ext cx="6115049" cy="5339842"/>
          </a:xfrm>
        </p:spPr>
        <p:txBody>
          <a:bodyPr>
            <a:normAutofit fontScale="92500"/>
          </a:bodyPr>
          <a:lstStyle/>
          <a:p>
            <a:pPr algn="ctr"/>
            <a:r>
              <a:rPr lang="es-MX" dirty="0">
                <a:solidFill>
                  <a:schemeClr val="tx1"/>
                </a:solidFill>
              </a:rPr>
              <a:t>“Por último, los humanistas valoraban a los padres como representantes y exponentes de una forma sencilla y comprensible de cristianismo, más auténtica que la fe envilecida que se hacía pasar por cristianismo en la Baja Edad Media. Se consideraba que la autoridad de los padres recaía tanto en su antigüedad como en su elocuencia, más que en sus opiniones teológicas.51 Para los reformadores, sin embargo, los padres debían ser valorados como expositores de las Escrituras, representando formas de cristianismo que desde entonces se habían corrompido y distorsionado a través de las presuposiciones y métodos cuestionables de los teólogos medievales.52 Para Lutero,  Agustín debía ser considerado como preeminente entre los padres a causa de sus opiniones teológicas”.</a:t>
            </a:r>
          </a:p>
        </p:txBody>
      </p:sp>
      <p:pic>
        <p:nvPicPr>
          <p:cNvPr id="29698" name="Picture 2" descr="EL CONTEXTO INTELECTUAL DE LA REFORMA – Bienvenido a &quot;El Teologillo&quot;">
            <a:extLst>
              <a:ext uri="{FF2B5EF4-FFF2-40B4-BE49-F238E27FC236}">
                <a16:creationId xmlns:a16="http://schemas.microsoft.com/office/drawing/2014/main" id="{0D418DC9-E73B-423F-DAB4-D6938696B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094" y="108657"/>
            <a:ext cx="4416056" cy="66406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9B2DBBF-579E-FA6C-7C82-7F64C0B31CD1}"/>
              </a:ext>
            </a:extLst>
          </p:cNvPr>
          <p:cNvSpPr txBox="1"/>
          <p:nvPr/>
        </p:nvSpPr>
        <p:spPr>
          <a:xfrm>
            <a:off x="1803654" y="6108191"/>
            <a:ext cx="6094476" cy="369332"/>
          </a:xfrm>
          <a:prstGeom prst="rect">
            <a:avLst/>
          </a:prstGeom>
          <a:noFill/>
        </p:spPr>
        <p:txBody>
          <a:bodyPr wrap="square">
            <a:spAutoFit/>
          </a:bodyPr>
          <a:lstStyle/>
          <a:p>
            <a:r>
              <a:rPr lang="en-US" dirty="0"/>
              <a:t>- </a:t>
            </a:r>
            <a:r>
              <a:rPr lang="en-US" i="1" u="sng" dirty="0"/>
              <a:t>Humanism and the Reformation </a:t>
            </a:r>
            <a:r>
              <a:rPr lang="en-US" u="sng" dirty="0"/>
              <a:t>p. </a:t>
            </a:r>
            <a:r>
              <a:rPr lang="en-US" u="sng"/>
              <a:t>44</a:t>
            </a:r>
            <a:endParaRPr lang="es-MX" u="sng" dirty="0"/>
          </a:p>
        </p:txBody>
      </p:sp>
    </p:spTree>
    <p:extLst>
      <p:ext uri="{BB962C8B-B14F-4D97-AF65-F5344CB8AC3E}">
        <p14:creationId xmlns:p14="http://schemas.microsoft.com/office/powerpoint/2010/main" val="138489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B2081-D114-F4F9-E67E-00F9BB26B152}"/>
              </a:ext>
            </a:extLst>
          </p:cNvPr>
          <p:cNvSpPr>
            <a:spLocks noGrp="1"/>
          </p:cNvSpPr>
          <p:nvPr>
            <p:ph type="ctrTitle"/>
          </p:nvPr>
        </p:nvSpPr>
        <p:spPr>
          <a:xfrm>
            <a:off x="1432560" y="155448"/>
            <a:ext cx="9144000" cy="721042"/>
          </a:xfrm>
        </p:spPr>
        <p:txBody>
          <a:bodyPr>
            <a:normAutofit/>
          </a:bodyPr>
          <a:lstStyle/>
          <a:p>
            <a:r>
              <a:rPr lang="es-MX" sz="4000" dirty="0"/>
              <a:t>¿Cómo interpretaban los Padres la Biblia?</a:t>
            </a:r>
          </a:p>
        </p:txBody>
      </p:sp>
      <p:sp>
        <p:nvSpPr>
          <p:cNvPr id="3" name="Subtítulo 2">
            <a:extLst>
              <a:ext uri="{FF2B5EF4-FFF2-40B4-BE49-F238E27FC236}">
                <a16:creationId xmlns:a16="http://schemas.microsoft.com/office/drawing/2014/main" id="{B96DFA4D-774E-93F6-0BDD-958360239CA1}"/>
              </a:ext>
            </a:extLst>
          </p:cNvPr>
          <p:cNvSpPr>
            <a:spLocks noGrp="1"/>
          </p:cNvSpPr>
          <p:nvPr>
            <p:ph type="subTitle" idx="1"/>
          </p:nvPr>
        </p:nvSpPr>
        <p:spPr>
          <a:xfrm>
            <a:off x="274320" y="1507427"/>
            <a:ext cx="5821680" cy="4948238"/>
          </a:xfrm>
        </p:spPr>
        <p:txBody>
          <a:bodyPr>
            <a:normAutofit/>
          </a:bodyPr>
          <a:lstStyle/>
          <a:p>
            <a:r>
              <a:rPr lang="es-MX" sz="2800" dirty="0"/>
              <a:t>El adjetivo “patrístico” fue popularizado por el </a:t>
            </a:r>
            <a:r>
              <a:rPr lang="es-MX" sz="2800" b="1" dirty="0"/>
              <a:t>erudito luterano </a:t>
            </a:r>
            <a:r>
              <a:rPr lang="es-MX" sz="2800" dirty="0"/>
              <a:t>alemán Johann Franz </a:t>
            </a:r>
            <a:r>
              <a:rPr lang="es-MX" sz="2800" dirty="0" err="1"/>
              <a:t>Buddeus</a:t>
            </a:r>
            <a:r>
              <a:rPr lang="es-MX" sz="2800" dirty="0"/>
              <a:t> (1667–1729), aunque no fue el primero en agrupar a los primeros escritores cristianos como “Padres”. Ese honor corresponde a otro erudito luterano alemán, Johannes Gerhard (1582–1637)</a:t>
            </a:r>
          </a:p>
          <a:p>
            <a:pPr lvl="1"/>
            <a:r>
              <a:rPr lang="es-MX" b="0" i="0" u="none" strike="noStrike" baseline="0" dirty="0"/>
              <a:t>Gerald Bray, </a:t>
            </a:r>
            <a:r>
              <a:rPr lang="es-MX" b="0" i="1" u="sng" strike="noStrike" baseline="0" dirty="0">
                <a:solidFill>
                  <a:srgbClr val="0000FF"/>
                </a:solidFill>
                <a:hlinkClick r:id="rId2"/>
              </a:rPr>
              <a:t>Cómo leían la Biblia los Padres de la Iglesia: Una breve introducción</a:t>
            </a:r>
            <a:r>
              <a:rPr lang="es-MX" b="0" i="0" u="none" strike="noStrike" baseline="0" dirty="0">
                <a:solidFill>
                  <a:srgbClr val="0000FF"/>
                </a:solidFill>
                <a:hlinkClick r:id="rId2"/>
              </a:rPr>
              <a:t> (Bellingham, WA: Editorial Tesoro Bíblico, 2022).</a:t>
            </a:r>
          </a:p>
          <a:p>
            <a:endParaRPr lang="es-MX" dirty="0"/>
          </a:p>
        </p:txBody>
      </p:sp>
      <p:pic>
        <p:nvPicPr>
          <p:cNvPr id="1026" name="Picture 2" descr="Cómo leían la Biblia los Padres de la Iglesia">
            <a:extLst>
              <a:ext uri="{FF2B5EF4-FFF2-40B4-BE49-F238E27FC236}">
                <a16:creationId xmlns:a16="http://schemas.microsoft.com/office/drawing/2014/main" id="{4E6572AC-589A-9A8D-AD3B-41587AEDA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399" y="876490"/>
            <a:ext cx="3942029" cy="573386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77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54B2EC5-C530-D53F-DF4B-90D45F974FFF}"/>
              </a:ext>
            </a:extLst>
          </p:cNvPr>
          <p:cNvSpPr>
            <a:spLocks noGrp="1"/>
          </p:cNvSpPr>
          <p:nvPr>
            <p:ph type="body" idx="1"/>
          </p:nvPr>
        </p:nvSpPr>
        <p:spPr>
          <a:xfrm>
            <a:off x="347472" y="876490"/>
            <a:ext cx="6675120" cy="5213161"/>
          </a:xfrm>
        </p:spPr>
        <p:txBody>
          <a:bodyPr>
            <a:normAutofit fontScale="92500" lnSpcReduction="10000"/>
          </a:bodyPr>
          <a:lstStyle/>
          <a:p>
            <a:pPr algn="ctr"/>
            <a:r>
              <a:rPr lang="es-MX" dirty="0">
                <a:solidFill>
                  <a:schemeClr val="tx1"/>
                </a:solidFill>
              </a:rPr>
              <a:t>El desacuerdo de Lutero con muchas (aunque no todas) de las conclusiones de los Padres fue acompañado por la comprensión de los eruditos del Renacimiento de que </a:t>
            </a:r>
            <a:r>
              <a:rPr lang="es-MX" b="1" dirty="0">
                <a:solidFill>
                  <a:schemeClr val="tx1"/>
                </a:solidFill>
              </a:rPr>
              <a:t>el texto de la Biblia en el que se basaban era defectuoso en muchos aspectos</a:t>
            </a:r>
            <a:r>
              <a:rPr lang="es-MX" dirty="0">
                <a:solidFill>
                  <a:schemeClr val="tx1"/>
                </a:solidFill>
              </a:rPr>
              <a:t>. La Biblia que todo el mundo utilizaba en la Europa Occidental del siglo XVI era la traducción latina de Jerónimo, conocida como Vulgata (de la palabra latina vulgata, “popular”), la cual, a pesar de su alta calidad en general, </a:t>
            </a:r>
            <a:r>
              <a:rPr lang="es-MX" b="1" dirty="0">
                <a:solidFill>
                  <a:schemeClr val="tx1"/>
                </a:solidFill>
              </a:rPr>
              <a:t>era inadecuada para las necesidades de aquellos que habían sido influenciados por el nuevo enfoque de las fuentes antiguas que caracterizó al Renacimiento</a:t>
            </a:r>
          </a:p>
          <a:p>
            <a:endParaRPr lang="es-MX" sz="1200" i="1" dirty="0"/>
          </a:p>
          <a:p>
            <a:endParaRPr lang="es-MX" sz="1200" i="1" dirty="0"/>
          </a:p>
          <a:p>
            <a:pPr lvl="1"/>
            <a:r>
              <a:rPr lang="es-MX" b="0" i="0" u="none" strike="noStrike" baseline="0" dirty="0"/>
              <a:t>Gerald Bray, </a:t>
            </a:r>
            <a:r>
              <a:rPr lang="es-MX" b="0" i="1" u="sng" strike="noStrike" baseline="0" dirty="0">
                <a:solidFill>
                  <a:srgbClr val="0000FF"/>
                </a:solidFill>
                <a:hlinkClick r:id="rId2"/>
              </a:rPr>
              <a:t>Cómo leían la Biblia los Padres de la Iglesia: Una breve introducción</a:t>
            </a:r>
            <a:r>
              <a:rPr lang="es-MX" b="0" i="0" u="none" strike="noStrike" baseline="0" dirty="0">
                <a:solidFill>
                  <a:srgbClr val="0000FF"/>
                </a:solidFill>
                <a:hlinkClick r:id="rId2"/>
              </a:rPr>
              <a:t> (Bellingham, WA: Editorial Tesoro Bíblico, 2022).</a:t>
            </a:r>
          </a:p>
          <a:p>
            <a:endParaRPr lang="es-MX" dirty="0"/>
          </a:p>
        </p:txBody>
      </p:sp>
      <p:pic>
        <p:nvPicPr>
          <p:cNvPr id="4" name="Picture 2" descr="Cómo leían la Biblia los Padres de la Iglesia">
            <a:extLst>
              <a:ext uri="{FF2B5EF4-FFF2-40B4-BE49-F238E27FC236}">
                <a16:creationId xmlns:a16="http://schemas.microsoft.com/office/drawing/2014/main" id="{3FCB33D9-DF32-E9E1-C2CA-4570262B3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399" y="876490"/>
            <a:ext cx="3942029" cy="573386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1008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TotalTime>
  <Words>5052</Words>
  <Application>Microsoft Office PowerPoint</Application>
  <PresentationFormat>Panorámica</PresentationFormat>
  <Paragraphs>170</Paragraphs>
  <Slides>51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51</vt:i4>
      </vt:variant>
    </vt:vector>
  </HeadingPairs>
  <TitlesOfParts>
    <vt:vector size="57" baseType="lpstr">
      <vt:lpstr>Aptos</vt:lpstr>
      <vt:lpstr>Aptos Display</vt:lpstr>
      <vt:lpstr>Arial</vt:lpstr>
      <vt:lpstr>PT Serif</vt:lpstr>
      <vt:lpstr>Times New Roman</vt:lpstr>
      <vt:lpstr>Tema de Office</vt:lpstr>
      <vt:lpstr>Presentación de PowerPoint</vt:lpstr>
      <vt:lpstr>PALEORTODOXIA</vt:lpstr>
      <vt:lpstr>PALEORTODOXIA</vt:lpstr>
      <vt:lpstr>PALEORTODOXIA</vt:lpstr>
      <vt:lpstr>Presentación de PowerPoint</vt:lpstr>
      <vt:lpstr>Presentación de PowerPoint</vt:lpstr>
      <vt:lpstr>Presentación de PowerPoint</vt:lpstr>
      <vt:lpstr>¿Cómo interpretaban los Padres la Biblia?</vt:lpstr>
      <vt:lpstr>Presentación de PowerPoint</vt:lpstr>
      <vt:lpstr>Presentación de PowerPoint</vt:lpstr>
      <vt:lpstr>Presentación de PowerPoint</vt:lpstr>
      <vt:lpstr>Presentación de PowerPoint</vt:lpstr>
      <vt:lpstr>LEYENDO EL NT EN CONTEXTO</vt:lpstr>
      <vt:lpstr>LA NPP DE SANDERS</vt:lpstr>
      <vt:lpstr>EN UN SENTIDO ACADEMICO</vt:lpstr>
      <vt:lpstr>CONSIDERACIÓNES</vt:lpstr>
      <vt:lpstr>CONSIDERACIÓNES</vt:lpstr>
      <vt:lpstr>CONSIDERACIÓNES</vt:lpstr>
      <vt:lpstr>CONSIDERACIÓNES</vt:lpstr>
      <vt:lpstr>Presentación de PowerPoint</vt:lpstr>
      <vt:lpstr>¿Cómo interpretar el texto? </vt:lpstr>
      <vt:lpstr>¿Cómo interpretar el texto? </vt:lpstr>
      <vt:lpstr>LA REGLA DE FE PARA LA ORTODOXIA</vt:lpstr>
      <vt:lpstr>LA REGLA DE FE PARA LA ORTODOXIA</vt:lpstr>
      <vt:lpstr>Presentación de PowerPoint</vt:lpstr>
      <vt:lpstr>Presentación de PowerPoint</vt:lpstr>
      <vt:lpstr>Presentación de PowerPoint</vt:lpstr>
      <vt:lpstr>¿QUÉ ES LA TRADICIÓN? </vt:lpstr>
      <vt:lpstr>Presentación de PowerPoint</vt:lpstr>
      <vt:lpstr>Presentación de PowerPoint</vt:lpstr>
      <vt:lpstr>LA ESCUELA ALEGÓRICA DE LA EDAD MEDIA</vt:lpstr>
      <vt:lpstr>Presentación de PowerPoint</vt:lpstr>
      <vt:lpstr>Presentación de PowerPoint</vt:lpstr>
      <vt:lpstr>Presentación de PowerPoint</vt:lpstr>
      <vt:lpstr>¿UN PENSAMIENTO MONOLITICO? </vt:lpstr>
      <vt:lpstr>Presentación de PowerPoint</vt:lpstr>
      <vt:lpstr>Presentación de PowerPoint</vt:lpstr>
      <vt:lpstr>EJEMPLOS:</vt:lpstr>
      <vt:lpstr>EJEMPLOS:</vt:lpstr>
      <vt:lpstr>EJEMPLOS:</vt:lpstr>
      <vt:lpstr>EJEMPLOS:</vt:lpstr>
      <vt:lpstr>¿Cúal es entonces la Tradición?</vt:lpstr>
      <vt:lpstr>¿Cúal es la tradición? </vt:lpstr>
      <vt:lpstr>Presentación de PowerPoint</vt:lpstr>
      <vt:lpstr>Presentación de PowerPoint</vt:lpstr>
      <vt:lpstr>Presentación de PowerPoint</vt:lpstr>
      <vt:lpstr>El Argumento de los herejes</vt:lpstr>
      <vt:lpstr>Ireneo invita a no desesperar:</vt:lpstr>
      <vt:lpstr>¿CÓMO DEBE INTERPRETARSE? </vt:lpstr>
      <vt:lpstr>TERTULIANO</vt:lpstr>
      <vt:lpstr>TERTULIANO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interpretaban los Padres la Biblia?</dc:title>
  <dc:creator>Edgar Pacheco</dc:creator>
  <cp:lastModifiedBy>Edgar Pacheco</cp:lastModifiedBy>
  <cp:revision>17</cp:revision>
  <dcterms:created xsi:type="dcterms:W3CDTF">2024-05-18T19:19:57Z</dcterms:created>
  <dcterms:modified xsi:type="dcterms:W3CDTF">2024-05-18T23:37:25Z</dcterms:modified>
</cp:coreProperties>
</file>